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1" r:id="rId1"/>
  </p:sldMasterIdLst>
  <p:notesMasterIdLst>
    <p:notesMasterId r:id="rId3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Lst>
  <p:sldSz cx="9144000" cy="5143500" type="screen16x9"/>
  <p:notesSz cx="6858000" cy="9144000"/>
  <p:embeddedFontLst>
    <p:embeddedFont>
      <p:font typeface="Microsoft Yahei" panose="020B0503020204020204" pitchFamily="34" charset="-122"/>
      <p:regular r:id="rId38"/>
      <p:bold r:id="rId39"/>
    </p:embeddedFont>
    <p:embeddedFont>
      <p:font typeface="Calibri" panose="020F0502020204030204" pitchFamily="34" charset="0"/>
      <p:regular r:id="rId40"/>
      <p:bold r:id="rId41"/>
      <p:italic r:id="rId42"/>
      <p:boldItalic r:id="rId43"/>
    </p:embeddedFont>
    <p:embeddedFont>
      <p:font typeface="Consolas" panose="020B0609020204030204" pitchFamily="49" charset="0"/>
      <p:regular r:id="rId44"/>
      <p:bold r:id="rId45"/>
      <p:italic r:id="rId46"/>
      <p:boldItalic r:id="rId47"/>
    </p:embeddedFont>
    <p:embeddedFont>
      <p:font typeface="Roboto" panose="02000000000000000000" pitchFamily="2" charset="0"/>
      <p:regular r:id="rId48"/>
      <p:bold r:id="rId49"/>
      <p:italic r:id="rId50"/>
      <p:boldItalic r:id="rId5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52" d="100"/>
          <a:sy n="152" d="100"/>
        </p:scale>
        <p:origin x="754" y="101"/>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2.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5.fntdata"/><Relationship Id="rId47" Type="http://schemas.openxmlformats.org/officeDocument/2006/relationships/font" Target="fonts/font10.fntdata"/><Relationship Id="rId50" Type="http://schemas.openxmlformats.org/officeDocument/2006/relationships/font" Target="fonts/font13.fntdata"/><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font" Target="fonts/font3.fntdata"/><Relationship Id="rId45" Type="http://schemas.openxmlformats.org/officeDocument/2006/relationships/font" Target="fonts/font8.fntdata"/><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7.fntdata"/><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6.fntdata"/><Relationship Id="rId48" Type="http://schemas.openxmlformats.org/officeDocument/2006/relationships/font" Target="fonts/font11.fntdata"/><Relationship Id="rId8" Type="http://schemas.openxmlformats.org/officeDocument/2006/relationships/slide" Target="slides/slide7.xml"/><Relationship Id="rId51" Type="http://schemas.openxmlformats.org/officeDocument/2006/relationships/font" Target="fonts/font14.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1.fntdata"/><Relationship Id="rId46" Type="http://schemas.openxmlformats.org/officeDocument/2006/relationships/font" Target="fonts/font9.fntdata"/><Relationship Id="rId20" Type="http://schemas.openxmlformats.org/officeDocument/2006/relationships/slide" Target="slides/slide19.xml"/><Relationship Id="rId41" Type="http://schemas.openxmlformats.org/officeDocument/2006/relationships/font" Target="fonts/font4.fntdata"/><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1" name="Google Shape;61;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7" name="Google Shape;127;p10: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4" name="Google Shape;134;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1" name="Google Shape;141;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p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8" name="Google Shape;148;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5" name="Google Shape;155;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2" name="Google Shape;162;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0" name="Google Shape;170;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6" name="Google Shape;176;p17: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1" name="Google Shape;181;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4" name="Google Shape;194;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7" name="Google Shape;67;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6" name="Google Shape;206;p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p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8" name="Google Shape;218;p21: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3" name="Google Shape;223;p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6" name="Google Shape;236;p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8" name="Google Shape;248;p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p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0" name="Google Shape;260;p25: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5" name="Google Shape;265;p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9" name="Google Shape;279;p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p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1" name="Google Shape;291;p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p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3" name="Google Shape;303;p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p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3" name="Google Shape;73;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p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2" name="Google Shape;312;p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p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9" name="Google Shape;319;p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p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6" name="Google Shape;326;p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p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3" name="Google Shape;333;p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p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5" name="Google Shape;345;p3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p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1" name="Google Shape;351;p3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p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9" name="Google Shape;79;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8" name="Google Shape;88;p5: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3" name="Google Shape;93;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5" name="Google Shape;105;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3" name="Google Shape;113;p8: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8" name="Google Shape;118;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 Option 1">
  <p:cSld name="Title Slide - Option 1">
    <p:spTree>
      <p:nvGrpSpPr>
        <p:cNvPr id="1" name="Shape 9"/>
        <p:cNvGrpSpPr/>
        <p:nvPr/>
      </p:nvGrpSpPr>
      <p:grpSpPr>
        <a:xfrm>
          <a:off x="0" y="0"/>
          <a:ext cx="0" cy="0"/>
          <a:chOff x="0" y="0"/>
          <a:chExt cx="0" cy="0"/>
        </a:xfrm>
      </p:grpSpPr>
      <p:pic>
        <p:nvPicPr>
          <p:cNvPr id="10" name="Google Shape;10;p2" descr="A close up of a sign&#10;&#10;Description automatically generated"/>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1" name="Google Shape;11;p2" descr="A close up of a logo&#10;&#10;Description automatically generated"/>
          <p:cNvPicPr preferRelativeResize="0"/>
          <p:nvPr/>
        </p:nvPicPr>
        <p:blipFill rotWithShape="1">
          <a:blip r:embed="rId3">
            <a:alphaModFix/>
          </a:blip>
          <a:srcRect/>
          <a:stretch/>
        </p:blipFill>
        <p:spPr>
          <a:xfrm>
            <a:off x="0" y="0"/>
            <a:ext cx="9144000" cy="5143500"/>
          </a:xfrm>
          <a:prstGeom prst="rect">
            <a:avLst/>
          </a:prstGeom>
          <a:noFill/>
          <a:ln>
            <a:noFill/>
          </a:ln>
        </p:spPr>
      </p:pic>
      <p:pic>
        <p:nvPicPr>
          <p:cNvPr id="12" name="Google Shape;12;p2" descr="A close up of a sign&#10;&#10;Description automatically generated"/>
          <p:cNvPicPr preferRelativeResize="0"/>
          <p:nvPr/>
        </p:nvPicPr>
        <p:blipFill rotWithShape="1">
          <a:blip r:embed="rId4">
            <a:alphaModFix/>
          </a:blip>
          <a:srcRect/>
          <a:stretch/>
        </p:blipFill>
        <p:spPr>
          <a:xfrm>
            <a:off x="0" y="0"/>
            <a:ext cx="9144000" cy="5143500"/>
          </a:xfrm>
          <a:prstGeom prst="rect">
            <a:avLst/>
          </a:prstGeom>
          <a:noFill/>
          <a:ln>
            <a:noFill/>
          </a:ln>
        </p:spPr>
      </p:pic>
      <p:sp>
        <p:nvSpPr>
          <p:cNvPr id="13" name="Google Shape;13;p2"/>
          <p:cNvSpPr txBox="1">
            <a:spLocks noGrp="1"/>
          </p:cNvSpPr>
          <p:nvPr>
            <p:ph type="ctrTitle"/>
          </p:nvPr>
        </p:nvSpPr>
        <p:spPr>
          <a:xfrm>
            <a:off x="2363028" y="371316"/>
            <a:ext cx="6292200" cy="1830900"/>
          </a:xfrm>
          <a:prstGeom prst="rect">
            <a:avLst/>
          </a:prstGeom>
          <a:noFill/>
          <a:ln>
            <a:noFill/>
          </a:ln>
        </p:spPr>
        <p:txBody>
          <a:bodyPr spcFirstLastPara="1" wrap="square" lIns="68575" tIns="34275" rIns="68575" bIns="34275" anchor="t" anchorCtr="0">
            <a:normAutofit/>
          </a:bodyPr>
          <a:lstStyle>
            <a:lvl1pPr marR="0" lvl="0" algn="l">
              <a:lnSpc>
                <a:spcPct val="90000"/>
              </a:lnSpc>
              <a:spcBef>
                <a:spcPts val="0"/>
              </a:spcBef>
              <a:spcAft>
                <a:spcPts val="0"/>
              </a:spcAft>
              <a:buClr>
                <a:srgbClr val="FFFFFF"/>
              </a:buClr>
              <a:buSzPts val="3000"/>
              <a:buFont typeface="Arial"/>
              <a:buNone/>
              <a:defRPr sz="3000" b="1" i="0" u="none" strike="noStrike" cap="none">
                <a:solidFill>
                  <a:srgbClr val="FFFFFF"/>
                </a:solidFill>
                <a:latin typeface="Arial"/>
                <a:ea typeface="Arial"/>
                <a:cs typeface="Arial"/>
                <a:sym typeface="Arial"/>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a:endParaRPr/>
          </a:p>
        </p:txBody>
      </p:sp>
      <p:sp>
        <p:nvSpPr>
          <p:cNvPr id="14" name="Google Shape;14;p2"/>
          <p:cNvSpPr txBox="1">
            <a:spLocks noGrp="1"/>
          </p:cNvSpPr>
          <p:nvPr>
            <p:ph type="subTitle" idx="1"/>
          </p:nvPr>
        </p:nvSpPr>
        <p:spPr>
          <a:xfrm>
            <a:off x="2363028" y="2375629"/>
            <a:ext cx="6292200" cy="1314600"/>
          </a:xfrm>
          <a:prstGeom prst="rect">
            <a:avLst/>
          </a:prstGeom>
          <a:noFill/>
          <a:ln>
            <a:noFill/>
          </a:ln>
        </p:spPr>
        <p:txBody>
          <a:bodyPr spcFirstLastPara="1" wrap="square" lIns="68575" tIns="34275" rIns="68575" bIns="34275" anchor="t" anchorCtr="0">
            <a:normAutofit/>
          </a:bodyPr>
          <a:lstStyle>
            <a:lvl1pPr marR="0" lvl="0" algn="l">
              <a:lnSpc>
                <a:spcPct val="90000"/>
              </a:lnSpc>
              <a:spcBef>
                <a:spcPts val="800"/>
              </a:spcBef>
              <a:spcAft>
                <a:spcPts val="0"/>
              </a:spcAft>
              <a:buClr>
                <a:srgbClr val="D0CECE"/>
              </a:buClr>
              <a:buSzPts val="2100"/>
              <a:buFont typeface="Arial"/>
              <a:buNone/>
              <a:defRPr sz="2100" b="0" i="0" u="none" strike="noStrike" cap="none">
                <a:solidFill>
                  <a:srgbClr val="D0CECE"/>
                </a:solidFill>
                <a:latin typeface="Arial"/>
                <a:ea typeface="Arial"/>
                <a:cs typeface="Arial"/>
                <a:sym typeface="Arial"/>
              </a:defRPr>
            </a:lvl1pPr>
            <a:lvl2pPr marR="0" lvl="1" algn="ctr">
              <a:lnSpc>
                <a:spcPct val="90000"/>
              </a:lnSpc>
              <a:spcBef>
                <a:spcPts val="1200"/>
              </a:spcBef>
              <a:spcAft>
                <a:spcPts val="0"/>
              </a:spcAft>
              <a:buClr>
                <a:srgbClr val="888888"/>
              </a:buClr>
              <a:buSzPts val="1800"/>
              <a:buFont typeface="Arial"/>
              <a:buNone/>
              <a:defRPr sz="1800" b="0" i="0" u="none" strike="noStrike" cap="none">
                <a:solidFill>
                  <a:srgbClr val="888888"/>
                </a:solidFill>
                <a:latin typeface="Calibri"/>
                <a:ea typeface="Calibri"/>
                <a:cs typeface="Calibri"/>
                <a:sym typeface="Calibri"/>
              </a:defRPr>
            </a:lvl2pPr>
            <a:lvl3pPr marR="0" lvl="2" algn="ctr">
              <a:lnSpc>
                <a:spcPct val="90000"/>
              </a:lnSpc>
              <a:spcBef>
                <a:spcPts val="1200"/>
              </a:spcBef>
              <a:spcAft>
                <a:spcPts val="0"/>
              </a:spcAft>
              <a:buClr>
                <a:srgbClr val="888888"/>
              </a:buClr>
              <a:buSzPts val="1500"/>
              <a:buFont typeface="Arial"/>
              <a:buNone/>
              <a:defRPr sz="1500" b="0" i="0" u="none" strike="noStrike" cap="none">
                <a:solidFill>
                  <a:srgbClr val="888888"/>
                </a:solidFill>
                <a:latin typeface="Calibri"/>
                <a:ea typeface="Calibri"/>
                <a:cs typeface="Calibri"/>
                <a:sym typeface="Calibri"/>
              </a:defRPr>
            </a:lvl3pPr>
            <a:lvl4pPr marR="0" lvl="3" algn="ctr">
              <a:lnSpc>
                <a:spcPct val="90000"/>
              </a:lnSpc>
              <a:spcBef>
                <a:spcPts val="1200"/>
              </a:spcBef>
              <a:spcAft>
                <a:spcPts val="0"/>
              </a:spcAft>
              <a:buClr>
                <a:srgbClr val="888888"/>
              </a:buClr>
              <a:buSzPts val="1400"/>
              <a:buFont typeface="Arial"/>
              <a:buNone/>
              <a:defRPr sz="1400" b="0" i="0" u="none" strike="noStrike" cap="none">
                <a:solidFill>
                  <a:srgbClr val="888888"/>
                </a:solidFill>
                <a:latin typeface="Calibri"/>
                <a:ea typeface="Calibri"/>
                <a:cs typeface="Calibri"/>
                <a:sym typeface="Calibri"/>
              </a:defRPr>
            </a:lvl4pPr>
            <a:lvl5pPr marR="0" lvl="4" algn="ctr">
              <a:lnSpc>
                <a:spcPct val="90000"/>
              </a:lnSpc>
              <a:spcBef>
                <a:spcPts val="1200"/>
              </a:spcBef>
              <a:spcAft>
                <a:spcPts val="0"/>
              </a:spcAft>
              <a:buClr>
                <a:srgbClr val="888888"/>
              </a:buClr>
              <a:buSzPts val="1400"/>
              <a:buFont typeface="Arial"/>
              <a:buNone/>
              <a:defRPr sz="1400" b="0" i="0" u="none" strike="noStrike" cap="none">
                <a:solidFill>
                  <a:srgbClr val="888888"/>
                </a:solidFill>
                <a:latin typeface="Calibri"/>
                <a:ea typeface="Calibri"/>
                <a:cs typeface="Calibri"/>
                <a:sym typeface="Calibri"/>
              </a:defRPr>
            </a:lvl5pPr>
            <a:lvl6pPr marR="0" lvl="5" algn="ctr">
              <a:lnSpc>
                <a:spcPct val="90000"/>
              </a:lnSpc>
              <a:spcBef>
                <a:spcPts val="1200"/>
              </a:spcBef>
              <a:spcAft>
                <a:spcPts val="0"/>
              </a:spcAft>
              <a:buClr>
                <a:srgbClr val="888888"/>
              </a:buClr>
              <a:buSzPts val="1400"/>
              <a:buFont typeface="Arial"/>
              <a:buNone/>
              <a:defRPr sz="1400" b="0" i="0" u="none" strike="noStrike" cap="none">
                <a:solidFill>
                  <a:srgbClr val="888888"/>
                </a:solidFill>
                <a:latin typeface="Calibri"/>
                <a:ea typeface="Calibri"/>
                <a:cs typeface="Calibri"/>
                <a:sym typeface="Calibri"/>
              </a:defRPr>
            </a:lvl6pPr>
            <a:lvl7pPr marR="0" lvl="6" algn="ctr">
              <a:lnSpc>
                <a:spcPct val="90000"/>
              </a:lnSpc>
              <a:spcBef>
                <a:spcPts val="1200"/>
              </a:spcBef>
              <a:spcAft>
                <a:spcPts val="0"/>
              </a:spcAft>
              <a:buClr>
                <a:srgbClr val="888888"/>
              </a:buClr>
              <a:buSzPts val="1400"/>
              <a:buFont typeface="Arial"/>
              <a:buNone/>
              <a:defRPr sz="1400" b="0" i="0" u="none" strike="noStrike" cap="none">
                <a:solidFill>
                  <a:srgbClr val="888888"/>
                </a:solidFill>
                <a:latin typeface="Calibri"/>
                <a:ea typeface="Calibri"/>
                <a:cs typeface="Calibri"/>
                <a:sym typeface="Calibri"/>
              </a:defRPr>
            </a:lvl7pPr>
            <a:lvl8pPr marR="0" lvl="7" algn="ctr">
              <a:lnSpc>
                <a:spcPct val="90000"/>
              </a:lnSpc>
              <a:spcBef>
                <a:spcPts val="1200"/>
              </a:spcBef>
              <a:spcAft>
                <a:spcPts val="0"/>
              </a:spcAft>
              <a:buClr>
                <a:srgbClr val="888888"/>
              </a:buClr>
              <a:buSzPts val="1400"/>
              <a:buFont typeface="Arial"/>
              <a:buNone/>
              <a:defRPr sz="1400" b="0" i="0" u="none" strike="noStrike" cap="none">
                <a:solidFill>
                  <a:srgbClr val="888888"/>
                </a:solidFill>
                <a:latin typeface="Calibri"/>
                <a:ea typeface="Calibri"/>
                <a:cs typeface="Calibri"/>
                <a:sym typeface="Calibri"/>
              </a:defRPr>
            </a:lvl8pPr>
            <a:lvl9pPr marR="0" lvl="8" algn="ctr">
              <a:lnSpc>
                <a:spcPct val="90000"/>
              </a:lnSpc>
              <a:spcBef>
                <a:spcPts val="1200"/>
              </a:spcBef>
              <a:spcAft>
                <a:spcPts val="1200"/>
              </a:spcAft>
              <a:buClr>
                <a:srgbClr val="888888"/>
              </a:buClr>
              <a:buSzPts val="1400"/>
              <a:buFont typeface="Arial"/>
              <a:buNone/>
              <a:defRPr sz="1400" b="0" i="0" u="none" strike="noStrike" cap="none">
                <a:solidFill>
                  <a:srgbClr val="888888"/>
                </a:solidFill>
                <a:latin typeface="Calibri"/>
                <a:ea typeface="Calibri"/>
                <a:cs typeface="Calibri"/>
                <a:sym typeface="Calibri"/>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4"/>
        <p:cNvGrpSpPr/>
        <p:nvPr/>
      </p:nvGrpSpPr>
      <p:grpSpPr>
        <a:xfrm>
          <a:off x="0" y="0"/>
          <a:ext cx="0" cy="0"/>
          <a:chOff x="0" y="0"/>
          <a:chExt cx="0" cy="0"/>
        </a:xfrm>
      </p:grpSpPr>
      <p:sp>
        <p:nvSpPr>
          <p:cNvPr id="45" name="Google Shape;45;p11"/>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 name="Google Shape;46;p11"/>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47" name="Google Shape;47;p11"/>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8" name="Google Shape;48;p11"/>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49" name="Google Shape;49;p1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0"/>
        <p:cNvGrpSpPr/>
        <p:nvPr/>
      </p:nvGrpSpPr>
      <p:grpSpPr>
        <a:xfrm>
          <a:off x="0" y="0"/>
          <a:ext cx="0" cy="0"/>
          <a:chOff x="0" y="0"/>
          <a:chExt cx="0" cy="0"/>
        </a:xfrm>
      </p:grpSpPr>
      <p:sp>
        <p:nvSpPr>
          <p:cNvPr id="51" name="Google Shape;51;p12"/>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rmAutofit/>
          </a:bodyPr>
          <a:lstStyle>
            <a:lvl1pPr marL="457200" lvl="0" indent="-228600" algn="l">
              <a:lnSpc>
                <a:spcPct val="100000"/>
              </a:lnSpc>
              <a:spcBef>
                <a:spcPts val="0"/>
              </a:spcBef>
              <a:spcAft>
                <a:spcPts val="0"/>
              </a:spcAft>
              <a:buSzPts val="1800"/>
              <a:buNone/>
              <a:defRPr/>
            </a:lvl1pPr>
          </a:lstStyle>
          <a:p>
            <a:endParaRPr/>
          </a:p>
        </p:txBody>
      </p:sp>
      <p:sp>
        <p:nvSpPr>
          <p:cNvPr id="52" name="Google Shape;52;p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3"/>
        <p:cNvGrpSpPr/>
        <p:nvPr/>
      </p:nvGrpSpPr>
      <p:grpSpPr>
        <a:xfrm>
          <a:off x="0" y="0"/>
          <a:ext cx="0" cy="0"/>
          <a:chOff x="0" y="0"/>
          <a:chExt cx="0" cy="0"/>
        </a:xfrm>
      </p:grpSpPr>
      <p:sp>
        <p:nvSpPr>
          <p:cNvPr id="54" name="Google Shape;54;p13"/>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55" name="Google Shape;55;p13"/>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norm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0"/>
              </a:spcBef>
              <a:spcAft>
                <a:spcPts val="0"/>
              </a:spcAft>
              <a:buSzPts val="1400"/>
              <a:buChar char="○"/>
              <a:defRPr/>
            </a:lvl2pPr>
            <a:lvl3pPr marL="1371600" lvl="2" indent="-317500" algn="ctr">
              <a:lnSpc>
                <a:spcPct val="115000"/>
              </a:lnSpc>
              <a:spcBef>
                <a:spcPts val="0"/>
              </a:spcBef>
              <a:spcAft>
                <a:spcPts val="0"/>
              </a:spcAft>
              <a:buSzPts val="1400"/>
              <a:buChar char="■"/>
              <a:defRPr/>
            </a:lvl3pPr>
            <a:lvl4pPr marL="1828800" lvl="3" indent="-317500" algn="ctr">
              <a:lnSpc>
                <a:spcPct val="115000"/>
              </a:lnSpc>
              <a:spcBef>
                <a:spcPts val="0"/>
              </a:spcBef>
              <a:spcAft>
                <a:spcPts val="0"/>
              </a:spcAft>
              <a:buSzPts val="1400"/>
              <a:buChar char="●"/>
              <a:defRPr/>
            </a:lvl4pPr>
            <a:lvl5pPr marL="2286000" lvl="4" indent="-317500" algn="ctr">
              <a:lnSpc>
                <a:spcPct val="115000"/>
              </a:lnSpc>
              <a:spcBef>
                <a:spcPts val="0"/>
              </a:spcBef>
              <a:spcAft>
                <a:spcPts val="0"/>
              </a:spcAft>
              <a:buSzPts val="1400"/>
              <a:buChar char="○"/>
              <a:defRPr/>
            </a:lvl5pPr>
            <a:lvl6pPr marL="2743200" lvl="5" indent="-317500" algn="ctr">
              <a:lnSpc>
                <a:spcPct val="115000"/>
              </a:lnSpc>
              <a:spcBef>
                <a:spcPts val="0"/>
              </a:spcBef>
              <a:spcAft>
                <a:spcPts val="0"/>
              </a:spcAft>
              <a:buSzPts val="1400"/>
              <a:buChar char="■"/>
              <a:defRPr/>
            </a:lvl6pPr>
            <a:lvl7pPr marL="3200400" lvl="6" indent="-317500" algn="ctr">
              <a:lnSpc>
                <a:spcPct val="115000"/>
              </a:lnSpc>
              <a:spcBef>
                <a:spcPts val="0"/>
              </a:spcBef>
              <a:spcAft>
                <a:spcPts val="0"/>
              </a:spcAft>
              <a:buSzPts val="1400"/>
              <a:buChar char="●"/>
              <a:defRPr/>
            </a:lvl7pPr>
            <a:lvl8pPr marL="3657600" lvl="7" indent="-317500" algn="ctr">
              <a:lnSpc>
                <a:spcPct val="115000"/>
              </a:lnSpc>
              <a:spcBef>
                <a:spcPts val="0"/>
              </a:spcBef>
              <a:spcAft>
                <a:spcPts val="0"/>
              </a:spcAft>
              <a:buSzPts val="1400"/>
              <a:buChar char="○"/>
              <a:defRPr/>
            </a:lvl8pPr>
            <a:lvl9pPr marL="4114800" lvl="8" indent="-317500" algn="ctr">
              <a:lnSpc>
                <a:spcPct val="115000"/>
              </a:lnSpc>
              <a:spcBef>
                <a:spcPts val="0"/>
              </a:spcBef>
              <a:spcAft>
                <a:spcPts val="0"/>
              </a:spcAft>
              <a:buSzPts val="1400"/>
              <a:buChar char="■"/>
              <a:defRPr/>
            </a:lvl9pPr>
          </a:lstStyle>
          <a:p>
            <a:endParaRPr/>
          </a:p>
        </p:txBody>
      </p:sp>
      <p:sp>
        <p:nvSpPr>
          <p:cNvPr id="56" name="Google Shape;56;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7"/>
        <p:cNvGrpSpPr/>
        <p:nvPr/>
      </p:nvGrpSpPr>
      <p:grpSpPr>
        <a:xfrm>
          <a:off x="0" y="0"/>
          <a:ext cx="0" cy="0"/>
          <a:chOff x="0" y="0"/>
          <a:chExt cx="0" cy="0"/>
        </a:xfrm>
      </p:grpSpPr>
      <p:sp>
        <p:nvSpPr>
          <p:cNvPr id="58" name="Google Shape;58;p1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15"/>
        <p:cNvGrpSpPr/>
        <p:nvPr/>
      </p:nvGrpSpPr>
      <p:grpSpPr>
        <a:xfrm>
          <a:off x="0" y="0"/>
          <a:ext cx="0" cy="0"/>
          <a:chOff x="0" y="0"/>
          <a:chExt cx="0" cy="0"/>
        </a:xfrm>
      </p:grpSpPr>
      <p:sp>
        <p:nvSpPr>
          <p:cNvPr id="16" name="Google Shape;16;p3"/>
          <p:cNvSpPr txBox="1">
            <a:spLocks noGrp="1"/>
          </p:cNvSpPr>
          <p:nvPr>
            <p:ph type="body" idx="1"/>
          </p:nvPr>
        </p:nvSpPr>
        <p:spPr>
          <a:xfrm>
            <a:off x="628650" y="1369219"/>
            <a:ext cx="7886700" cy="2605800"/>
          </a:xfrm>
          <a:prstGeom prst="rect">
            <a:avLst/>
          </a:prstGeom>
          <a:noFill/>
          <a:ln>
            <a:noFill/>
          </a:ln>
        </p:spPr>
        <p:txBody>
          <a:bodyPr spcFirstLastPara="1" wrap="square" lIns="68575" tIns="34275" rIns="68575" bIns="34275" anchor="t" anchorCtr="0">
            <a:normAutofit/>
          </a:bodyPr>
          <a:lstStyle>
            <a:lvl1pPr marL="457200" marR="0" lvl="0" indent="-228600" algn="l">
              <a:lnSpc>
                <a:spcPct val="90000"/>
              </a:lnSpc>
              <a:spcBef>
                <a:spcPts val="800"/>
              </a:spcBef>
              <a:spcAft>
                <a:spcPts val="0"/>
              </a:spcAft>
              <a:buClr>
                <a:srgbClr val="595959"/>
              </a:buClr>
              <a:buSzPts val="2100"/>
              <a:buFont typeface="Arial"/>
              <a:buNone/>
              <a:defRPr sz="2100" b="0" i="0" u="none" strike="noStrike" cap="none">
                <a:solidFill>
                  <a:srgbClr val="595959"/>
                </a:solidFill>
                <a:latin typeface="Arial"/>
                <a:ea typeface="Arial"/>
                <a:cs typeface="Arial"/>
                <a:sym typeface="Arial"/>
              </a:defRPr>
            </a:lvl1pPr>
            <a:lvl2pPr marL="914400" marR="0" lvl="1" indent="-342900" algn="l">
              <a:lnSpc>
                <a:spcPct val="90000"/>
              </a:lnSpc>
              <a:spcBef>
                <a:spcPts val="12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L="1371600" marR="0" lvl="2" indent="-323850" algn="l">
              <a:lnSpc>
                <a:spcPct val="90000"/>
              </a:lnSpc>
              <a:spcBef>
                <a:spcPts val="12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3pPr>
            <a:lvl4pPr marL="1828800" marR="0" lvl="3" indent="-317500" algn="l">
              <a:lnSpc>
                <a:spcPct val="90000"/>
              </a:lnSpc>
              <a:spcBef>
                <a:spcPts val="12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17500" algn="l">
              <a:lnSpc>
                <a:spcPct val="90000"/>
              </a:lnSpc>
              <a:spcBef>
                <a:spcPts val="12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17500" algn="l">
              <a:lnSpc>
                <a:spcPct val="90000"/>
              </a:lnSpc>
              <a:spcBef>
                <a:spcPts val="12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a:lnSpc>
                <a:spcPct val="90000"/>
              </a:lnSpc>
              <a:spcBef>
                <a:spcPts val="12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a:lnSpc>
                <a:spcPct val="90000"/>
              </a:lnSpc>
              <a:spcBef>
                <a:spcPts val="12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a:lnSpc>
                <a:spcPct val="90000"/>
              </a:lnSpc>
              <a:spcBef>
                <a:spcPts val="1200"/>
              </a:spcBef>
              <a:spcAft>
                <a:spcPts val="120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17" name="Google Shape;17;p3"/>
          <p:cNvSpPr txBox="1">
            <a:spLocks noGrp="1"/>
          </p:cNvSpPr>
          <p:nvPr>
            <p:ph type="title"/>
          </p:nvPr>
        </p:nvSpPr>
        <p:spPr>
          <a:xfrm>
            <a:off x="640753" y="536713"/>
            <a:ext cx="7862400" cy="731400"/>
          </a:xfrm>
          <a:prstGeom prst="rect">
            <a:avLst/>
          </a:prstGeom>
          <a:noFill/>
          <a:ln>
            <a:noFill/>
          </a:ln>
        </p:spPr>
        <p:txBody>
          <a:bodyPr spcFirstLastPara="1" wrap="square" lIns="68575" tIns="34275" rIns="68575" bIns="34275" anchor="ctr" anchorCtr="0">
            <a:normAutofit/>
          </a:bodyPr>
          <a:lstStyle>
            <a:lvl1pPr marR="0" lvl="0" algn="l">
              <a:lnSpc>
                <a:spcPct val="90000"/>
              </a:lnSpc>
              <a:spcBef>
                <a:spcPts val="0"/>
              </a:spcBef>
              <a:spcAft>
                <a:spcPts val="0"/>
              </a:spcAft>
              <a:buClr>
                <a:srgbClr val="3F3F3F"/>
              </a:buClr>
              <a:buSzPts val="3000"/>
              <a:buFont typeface="Arial"/>
              <a:buNone/>
              <a:defRPr sz="3000" b="1" i="0" u="none" strike="noStrike" cap="none">
                <a:solidFill>
                  <a:srgbClr val="3F3F3F"/>
                </a:solidFill>
                <a:latin typeface="Arial"/>
                <a:ea typeface="Arial"/>
                <a:cs typeface="Arial"/>
                <a:sym typeface="Arial"/>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8"/>
        <p:cNvGrpSpPr/>
        <p:nvPr/>
      </p:nvGrpSpPr>
      <p:grpSpPr>
        <a:xfrm>
          <a:off x="0" y="0"/>
          <a:ext cx="0" cy="0"/>
          <a:chOff x="0" y="0"/>
          <a:chExt cx="0" cy="0"/>
        </a:xfrm>
      </p:grpSpPr>
      <p:sp>
        <p:nvSpPr>
          <p:cNvPr id="19" name="Google Shape;19;p4"/>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20" name="Google Shape;20;p4"/>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21" name="Google Shape;21;p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2"/>
        <p:cNvGrpSpPr/>
        <p:nvPr/>
      </p:nvGrpSpPr>
      <p:grpSpPr>
        <a:xfrm>
          <a:off x="0" y="0"/>
          <a:ext cx="0" cy="0"/>
          <a:chOff x="0" y="0"/>
          <a:chExt cx="0" cy="0"/>
        </a:xfrm>
      </p:grpSpPr>
      <p:sp>
        <p:nvSpPr>
          <p:cNvPr id="23" name="Google Shape;23;p5"/>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24" name="Google Shape;24;p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7" name="Google Shape;27;p6"/>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28" name="Google Shape;28;p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9"/>
        <p:cNvGrpSpPr/>
        <p:nvPr/>
      </p:nvGrpSpPr>
      <p:grpSpPr>
        <a:xfrm>
          <a:off x="0" y="0"/>
          <a:ext cx="0" cy="0"/>
          <a:chOff x="0" y="0"/>
          <a:chExt cx="0" cy="0"/>
        </a:xfrm>
      </p:grpSpPr>
      <p:sp>
        <p:nvSpPr>
          <p:cNvPr id="30" name="Google Shape;30;p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31" name="Google Shape;31;p7"/>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32" name="Google Shape;32;p7"/>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33" name="Google Shape;33;p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4"/>
        <p:cNvGrpSpPr/>
        <p:nvPr/>
      </p:nvGrpSpPr>
      <p:grpSpPr>
        <a:xfrm>
          <a:off x="0" y="0"/>
          <a:ext cx="0" cy="0"/>
          <a:chOff x="0" y="0"/>
          <a:chExt cx="0" cy="0"/>
        </a:xfrm>
      </p:grpSpPr>
      <p:sp>
        <p:nvSpPr>
          <p:cNvPr id="35" name="Google Shape;35;p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36" name="Google Shape;36;p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7"/>
        <p:cNvGrpSpPr/>
        <p:nvPr/>
      </p:nvGrpSpPr>
      <p:grpSpPr>
        <a:xfrm>
          <a:off x="0" y="0"/>
          <a:ext cx="0" cy="0"/>
          <a:chOff x="0" y="0"/>
          <a:chExt cx="0" cy="0"/>
        </a:xfrm>
      </p:grpSpPr>
      <p:sp>
        <p:nvSpPr>
          <p:cNvPr id="38" name="Google Shape;38;p9"/>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9" name="Google Shape;39;p9"/>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rm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40" name="Google Shape;40;p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1"/>
        <p:cNvGrpSpPr/>
        <p:nvPr/>
      </p:nvGrpSpPr>
      <p:grpSpPr>
        <a:xfrm>
          <a:off x="0" y="0"/>
          <a:ext cx="0" cy="0"/>
          <a:chOff x="0" y="0"/>
          <a:chExt cx="0" cy="0"/>
        </a:xfrm>
      </p:grpSpPr>
      <p:sp>
        <p:nvSpPr>
          <p:cNvPr id="42" name="Google Shape;42;p10"/>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43" name="Google Shape;43;p1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2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4.png"/></Relationships>
</file>

<file path=ppt/slides/_rels/slide2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3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53.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15"/>
          <p:cNvSpPr txBox="1">
            <a:spLocks noGrp="1"/>
          </p:cNvSpPr>
          <p:nvPr>
            <p:ph type="ctrTitle"/>
          </p:nvPr>
        </p:nvSpPr>
        <p:spPr>
          <a:xfrm>
            <a:off x="1425909" y="2028666"/>
            <a:ext cx="6292181" cy="543084"/>
          </a:xfrm>
          <a:prstGeom prst="rect">
            <a:avLst/>
          </a:prstGeom>
          <a:noFill/>
          <a:ln>
            <a:noFill/>
          </a:ln>
        </p:spPr>
        <p:txBody>
          <a:bodyPr spcFirstLastPara="1" wrap="square" lIns="68575" tIns="34275" rIns="68575" bIns="34275" anchor="t" anchorCtr="0">
            <a:normAutofit/>
          </a:bodyPr>
          <a:lstStyle/>
          <a:p>
            <a:pPr marL="0" lvl="0" indent="0" algn="l" rtl="0">
              <a:lnSpc>
                <a:spcPct val="90000"/>
              </a:lnSpc>
              <a:spcBef>
                <a:spcPts val="0"/>
              </a:spcBef>
              <a:spcAft>
                <a:spcPts val="0"/>
              </a:spcAft>
              <a:buClr>
                <a:srgbClr val="FFFFFF"/>
              </a:buClr>
              <a:buSzPts val="3000"/>
              <a:buFont typeface="Arial"/>
              <a:buNone/>
            </a:pPr>
            <a:r>
              <a:rPr lang="en"/>
              <a:t>Microsoft Malware Detection</a:t>
            </a:r>
            <a:endParaRPr/>
          </a:p>
        </p:txBody>
      </p:sp>
      <p:sp>
        <p:nvSpPr>
          <p:cNvPr id="64" name="Google Shape;64;p15"/>
          <p:cNvSpPr txBox="1">
            <a:spLocks noGrp="1"/>
          </p:cNvSpPr>
          <p:nvPr>
            <p:ph type="subTitle" idx="1"/>
          </p:nvPr>
        </p:nvSpPr>
        <p:spPr>
          <a:xfrm>
            <a:off x="4851044" y="2571750"/>
            <a:ext cx="2698073" cy="1372047"/>
          </a:xfrm>
          <a:prstGeom prst="rect">
            <a:avLst/>
          </a:prstGeom>
          <a:noFill/>
          <a:ln>
            <a:noFill/>
          </a:ln>
        </p:spPr>
        <p:txBody>
          <a:bodyPr spcFirstLastPara="1" wrap="square" lIns="68575" tIns="34275" rIns="68575" bIns="34275" anchor="t" anchorCtr="0">
            <a:noAutofit/>
          </a:bodyPr>
          <a:lstStyle/>
          <a:p>
            <a:pPr marL="285750" lvl="0" indent="-285750" algn="l" rtl="0">
              <a:lnSpc>
                <a:spcPct val="70000"/>
              </a:lnSpc>
              <a:spcBef>
                <a:spcPts val="1200"/>
              </a:spcBef>
              <a:spcAft>
                <a:spcPts val="0"/>
              </a:spcAft>
              <a:buClr>
                <a:schemeClr val="dk1"/>
              </a:buClr>
              <a:buSzPts val="358"/>
              <a:buFont typeface="Noto Sans Symbols"/>
              <a:buChar char="❖"/>
            </a:pPr>
            <a:r>
              <a:rPr lang="en" sz="1282"/>
              <a:t> Amit Subedi</a:t>
            </a:r>
            <a:endParaRPr sz="1282"/>
          </a:p>
          <a:p>
            <a:pPr marL="285750" lvl="0" indent="-285750" algn="l" rtl="0">
              <a:lnSpc>
                <a:spcPct val="70000"/>
              </a:lnSpc>
              <a:spcBef>
                <a:spcPts val="1200"/>
              </a:spcBef>
              <a:spcAft>
                <a:spcPts val="0"/>
              </a:spcAft>
              <a:buClr>
                <a:schemeClr val="dk1"/>
              </a:buClr>
              <a:buSzPts val="358"/>
              <a:buFont typeface="Noto Sans Symbols"/>
              <a:buChar char="❖"/>
            </a:pPr>
            <a:r>
              <a:rPr lang="en" sz="1282"/>
              <a:t> Bhagavath Sai Darapureddy</a:t>
            </a:r>
            <a:endParaRPr sz="1282"/>
          </a:p>
          <a:p>
            <a:pPr marL="285750" lvl="0" indent="-285750" algn="l" rtl="0">
              <a:lnSpc>
                <a:spcPct val="70000"/>
              </a:lnSpc>
              <a:spcBef>
                <a:spcPts val="1200"/>
              </a:spcBef>
              <a:spcAft>
                <a:spcPts val="0"/>
              </a:spcAft>
              <a:buClr>
                <a:schemeClr val="dk1"/>
              </a:buClr>
              <a:buSzPts val="358"/>
              <a:buFont typeface="Noto Sans Symbols"/>
              <a:buChar char="❖"/>
            </a:pPr>
            <a:r>
              <a:rPr lang="en" sz="1282"/>
              <a:t> Raghav Agarwal</a:t>
            </a:r>
            <a:endParaRPr sz="1282"/>
          </a:p>
          <a:p>
            <a:pPr marL="285750" lvl="0" indent="-285750" algn="l" rtl="0">
              <a:lnSpc>
                <a:spcPct val="70000"/>
              </a:lnSpc>
              <a:spcBef>
                <a:spcPts val="1200"/>
              </a:spcBef>
              <a:spcAft>
                <a:spcPts val="0"/>
              </a:spcAft>
              <a:buClr>
                <a:schemeClr val="dk1"/>
              </a:buClr>
              <a:buSzPts val="358"/>
              <a:buFont typeface="Noto Sans Symbols"/>
              <a:buChar char="❖"/>
            </a:pPr>
            <a:r>
              <a:rPr lang="en" sz="1282"/>
              <a:t> Sai Srinivas Lakkoju</a:t>
            </a:r>
            <a:endParaRPr sz="1282"/>
          </a:p>
          <a:p>
            <a:pPr marL="0" lvl="0" indent="0" algn="l" rtl="0">
              <a:lnSpc>
                <a:spcPct val="70000"/>
              </a:lnSpc>
              <a:spcBef>
                <a:spcPts val="1200"/>
              </a:spcBef>
              <a:spcAft>
                <a:spcPts val="1200"/>
              </a:spcAft>
              <a:buClr>
                <a:srgbClr val="D0CECE"/>
              </a:buClr>
              <a:buSzPts val="683"/>
              <a:buNone/>
            </a:pPr>
            <a:endParaRPr sz="682"/>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24"/>
          <p:cNvSpPr txBox="1">
            <a:spLocks noGrp="1"/>
          </p:cNvSpPr>
          <p:nvPr>
            <p:ph type="title"/>
          </p:nvPr>
        </p:nvSpPr>
        <p:spPr>
          <a:xfrm>
            <a:off x="279246" y="260267"/>
            <a:ext cx="7862400" cy="731400"/>
          </a:xfrm>
          <a:prstGeom prst="rect">
            <a:avLst/>
          </a:prstGeom>
          <a:noFill/>
          <a:ln>
            <a:noFill/>
          </a:ln>
        </p:spPr>
        <p:txBody>
          <a:bodyPr spcFirstLastPara="1" wrap="square" lIns="68575" tIns="34275" rIns="68575" bIns="34275" anchor="ctr" anchorCtr="0">
            <a:normAutofit/>
          </a:bodyPr>
          <a:lstStyle/>
          <a:p>
            <a:pPr marL="0" marR="0" lvl="0" indent="0" algn="l" rtl="0">
              <a:lnSpc>
                <a:spcPct val="90000"/>
              </a:lnSpc>
              <a:spcBef>
                <a:spcPts val="0"/>
              </a:spcBef>
              <a:spcAft>
                <a:spcPts val="0"/>
              </a:spcAft>
              <a:buClr>
                <a:srgbClr val="3F3F3F"/>
              </a:buClr>
              <a:buSzPts val="3000"/>
              <a:buFont typeface="Arial"/>
              <a:buNone/>
            </a:pPr>
            <a:r>
              <a:rPr lang="en"/>
              <a:t>Checking for Likelihood Distributions</a:t>
            </a:r>
            <a:endParaRPr/>
          </a:p>
        </p:txBody>
      </p:sp>
      <p:pic>
        <p:nvPicPr>
          <p:cNvPr id="130" name="Google Shape;130;p24"/>
          <p:cNvPicPr preferRelativeResize="0"/>
          <p:nvPr/>
        </p:nvPicPr>
        <p:blipFill rotWithShape="1">
          <a:blip r:embed="rId3">
            <a:alphaModFix/>
          </a:blip>
          <a:srcRect/>
          <a:stretch/>
        </p:blipFill>
        <p:spPr>
          <a:xfrm>
            <a:off x="4210446" y="2091903"/>
            <a:ext cx="4309731" cy="977363"/>
          </a:xfrm>
          <a:prstGeom prst="rect">
            <a:avLst/>
          </a:prstGeom>
          <a:noFill/>
          <a:ln>
            <a:noFill/>
          </a:ln>
        </p:spPr>
      </p:pic>
      <p:sp>
        <p:nvSpPr>
          <p:cNvPr id="131" name="Google Shape;131;p24"/>
          <p:cNvSpPr txBox="1"/>
          <p:nvPr/>
        </p:nvSpPr>
        <p:spPr>
          <a:xfrm>
            <a:off x="279246" y="2091903"/>
            <a:ext cx="3668233" cy="138499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1400" b="0" i="0" u="none" strike="noStrike" cap="none">
                <a:solidFill>
                  <a:srgbClr val="000000"/>
                </a:solidFill>
                <a:latin typeface="Arial"/>
                <a:ea typeface="Arial"/>
                <a:cs typeface="Arial"/>
                <a:sym typeface="Arial"/>
              </a:rPr>
              <a:t>The aim is to obtain probabilities for each class across different byte and assembly features, aiding in understanding the distribution and likelihood of specific features occurring within each class in the dataset</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25"/>
          <p:cNvSpPr txBox="1">
            <a:spLocks noGrp="1"/>
          </p:cNvSpPr>
          <p:nvPr>
            <p:ph type="title"/>
          </p:nvPr>
        </p:nvSpPr>
        <p:spPr>
          <a:xfrm>
            <a:off x="165832" y="231913"/>
            <a:ext cx="2320868" cy="7314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SzPts val="3000"/>
              <a:buNone/>
            </a:pPr>
            <a:r>
              <a:rPr lang="en"/>
              <a:t>Bytes</a:t>
            </a:r>
            <a:endParaRPr/>
          </a:p>
        </p:txBody>
      </p:sp>
      <p:pic>
        <p:nvPicPr>
          <p:cNvPr id="137" name="Google Shape;137;p25"/>
          <p:cNvPicPr preferRelativeResize="0"/>
          <p:nvPr/>
        </p:nvPicPr>
        <p:blipFill rotWithShape="1">
          <a:blip r:embed="rId3">
            <a:alphaModFix/>
          </a:blip>
          <a:srcRect/>
          <a:stretch/>
        </p:blipFill>
        <p:spPr>
          <a:xfrm>
            <a:off x="3048000" y="597613"/>
            <a:ext cx="6018028" cy="4307540"/>
          </a:xfrm>
          <a:prstGeom prst="rect">
            <a:avLst/>
          </a:prstGeom>
          <a:noFill/>
          <a:ln>
            <a:noFill/>
          </a:ln>
        </p:spPr>
      </p:pic>
      <p:sp>
        <p:nvSpPr>
          <p:cNvPr id="138" name="Google Shape;138;p25"/>
          <p:cNvSpPr txBox="1"/>
          <p:nvPr/>
        </p:nvSpPr>
        <p:spPr>
          <a:xfrm>
            <a:off x="322522" y="1771356"/>
            <a:ext cx="2505739" cy="116955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1400" b="0" i="0" u="none" strike="noStrike" cap="none">
                <a:solidFill>
                  <a:srgbClr val="000000"/>
                </a:solidFill>
                <a:latin typeface="Arial"/>
                <a:ea typeface="Arial"/>
                <a:cs typeface="Arial"/>
                <a:sym typeface="Arial"/>
              </a:rPr>
              <a:t>Probabilities across various byte features exhibit a tendency toward uniform distributions within each class.</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26"/>
          <p:cNvSpPr txBox="1">
            <a:spLocks noGrp="1"/>
          </p:cNvSpPr>
          <p:nvPr>
            <p:ph type="title"/>
          </p:nvPr>
        </p:nvSpPr>
        <p:spPr>
          <a:xfrm>
            <a:off x="165832" y="231913"/>
            <a:ext cx="2320868" cy="7314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SzPts val="3000"/>
              <a:buNone/>
            </a:pPr>
            <a:r>
              <a:rPr lang="en"/>
              <a:t>ASM</a:t>
            </a:r>
            <a:endParaRPr/>
          </a:p>
        </p:txBody>
      </p:sp>
      <p:pic>
        <p:nvPicPr>
          <p:cNvPr id="144" name="Google Shape;144;p26"/>
          <p:cNvPicPr preferRelativeResize="0"/>
          <p:nvPr/>
        </p:nvPicPr>
        <p:blipFill rotWithShape="1">
          <a:blip r:embed="rId3">
            <a:alphaModFix/>
          </a:blip>
          <a:srcRect/>
          <a:stretch/>
        </p:blipFill>
        <p:spPr>
          <a:xfrm>
            <a:off x="3147236" y="597613"/>
            <a:ext cx="5706139" cy="4243745"/>
          </a:xfrm>
          <a:prstGeom prst="rect">
            <a:avLst/>
          </a:prstGeom>
          <a:noFill/>
          <a:ln>
            <a:noFill/>
          </a:ln>
        </p:spPr>
      </p:pic>
      <p:sp>
        <p:nvSpPr>
          <p:cNvPr id="145" name="Google Shape;145;p26"/>
          <p:cNvSpPr txBox="1"/>
          <p:nvPr/>
        </p:nvSpPr>
        <p:spPr>
          <a:xfrm>
            <a:off x="290625" y="2061980"/>
            <a:ext cx="2523459" cy="116955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1400" b="0" i="0" u="none" strike="noStrike" cap="none">
                <a:solidFill>
                  <a:srgbClr val="000000"/>
                </a:solidFill>
                <a:latin typeface="Arial"/>
                <a:ea typeface="Arial"/>
                <a:cs typeface="Arial"/>
                <a:sym typeface="Arial"/>
              </a:rPr>
              <a:t>Probabilities across various assembly features exhibit a tendency toward uniform distributions within each class.</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7"/>
          <p:cNvSpPr txBox="1">
            <a:spLocks noGrp="1"/>
          </p:cNvSpPr>
          <p:nvPr>
            <p:ph type="title"/>
          </p:nvPr>
        </p:nvSpPr>
        <p:spPr>
          <a:xfrm>
            <a:off x="640753" y="536713"/>
            <a:ext cx="7862400" cy="7314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SzPts val="3000"/>
              <a:buNone/>
            </a:pPr>
            <a:r>
              <a:rPr lang="en"/>
              <a:t>T-SNE plot for Byte Unigrams</a:t>
            </a:r>
            <a:endParaRPr/>
          </a:p>
        </p:txBody>
      </p:sp>
      <p:pic>
        <p:nvPicPr>
          <p:cNvPr id="151" name="Google Shape;151;p27"/>
          <p:cNvPicPr preferRelativeResize="0"/>
          <p:nvPr/>
        </p:nvPicPr>
        <p:blipFill rotWithShape="1">
          <a:blip r:embed="rId3">
            <a:alphaModFix/>
          </a:blip>
          <a:srcRect/>
          <a:stretch/>
        </p:blipFill>
        <p:spPr>
          <a:xfrm>
            <a:off x="640750" y="1420525"/>
            <a:ext cx="7719675" cy="2579425"/>
          </a:xfrm>
          <a:prstGeom prst="rect">
            <a:avLst/>
          </a:prstGeom>
          <a:noFill/>
          <a:ln>
            <a:noFill/>
          </a:ln>
        </p:spPr>
      </p:pic>
      <p:pic>
        <p:nvPicPr>
          <p:cNvPr id="152" name="Google Shape;152;p27"/>
          <p:cNvPicPr preferRelativeResize="0"/>
          <p:nvPr/>
        </p:nvPicPr>
        <p:blipFill rotWithShape="1">
          <a:blip r:embed="rId4">
            <a:alphaModFix/>
          </a:blip>
          <a:srcRect/>
          <a:stretch/>
        </p:blipFill>
        <p:spPr>
          <a:xfrm rot="-5400000">
            <a:off x="7067363" y="2046913"/>
            <a:ext cx="3208075" cy="9452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8"/>
          <p:cNvSpPr txBox="1">
            <a:spLocks noGrp="1"/>
          </p:cNvSpPr>
          <p:nvPr>
            <p:ph type="title"/>
          </p:nvPr>
        </p:nvSpPr>
        <p:spPr>
          <a:xfrm>
            <a:off x="640753" y="536713"/>
            <a:ext cx="7862400" cy="7314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SzPts val="3000"/>
              <a:buNone/>
            </a:pPr>
            <a:r>
              <a:rPr lang="en"/>
              <a:t>T-SNE plots for ASM Unigrams</a:t>
            </a:r>
            <a:endParaRPr/>
          </a:p>
        </p:txBody>
      </p:sp>
      <p:pic>
        <p:nvPicPr>
          <p:cNvPr id="158" name="Google Shape;158;p28"/>
          <p:cNvPicPr preferRelativeResize="0"/>
          <p:nvPr/>
        </p:nvPicPr>
        <p:blipFill rotWithShape="1">
          <a:blip r:embed="rId3">
            <a:alphaModFix/>
          </a:blip>
          <a:srcRect/>
          <a:stretch/>
        </p:blipFill>
        <p:spPr>
          <a:xfrm>
            <a:off x="467500" y="1333389"/>
            <a:ext cx="7886701" cy="2780911"/>
          </a:xfrm>
          <a:prstGeom prst="rect">
            <a:avLst/>
          </a:prstGeom>
          <a:noFill/>
          <a:ln>
            <a:noFill/>
          </a:ln>
        </p:spPr>
      </p:pic>
      <p:pic>
        <p:nvPicPr>
          <p:cNvPr id="159" name="Google Shape;159;p28"/>
          <p:cNvPicPr preferRelativeResize="0"/>
          <p:nvPr/>
        </p:nvPicPr>
        <p:blipFill rotWithShape="1">
          <a:blip r:embed="rId4">
            <a:alphaModFix/>
          </a:blip>
          <a:srcRect/>
          <a:stretch/>
        </p:blipFill>
        <p:spPr>
          <a:xfrm rot="-5400000">
            <a:off x="7067363" y="2046913"/>
            <a:ext cx="3208075" cy="9452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29"/>
          <p:cNvSpPr txBox="1">
            <a:spLocks noGrp="1"/>
          </p:cNvSpPr>
          <p:nvPr>
            <p:ph type="title"/>
          </p:nvPr>
        </p:nvSpPr>
        <p:spPr>
          <a:xfrm>
            <a:off x="640753" y="536713"/>
            <a:ext cx="7862400" cy="7314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SzPts val="3000"/>
              <a:buNone/>
            </a:pPr>
            <a:r>
              <a:rPr lang="en"/>
              <a:t>T-SNE Plot for ASM+ BYTE Unigrams</a:t>
            </a:r>
            <a:endParaRPr/>
          </a:p>
        </p:txBody>
      </p:sp>
      <p:pic>
        <p:nvPicPr>
          <p:cNvPr id="165" name="Google Shape;165;p29"/>
          <p:cNvPicPr preferRelativeResize="0"/>
          <p:nvPr/>
        </p:nvPicPr>
        <p:blipFill rotWithShape="1">
          <a:blip r:embed="rId3">
            <a:alphaModFix/>
          </a:blip>
          <a:srcRect/>
          <a:stretch/>
        </p:blipFill>
        <p:spPr>
          <a:xfrm>
            <a:off x="759426" y="1210637"/>
            <a:ext cx="6978426" cy="2540400"/>
          </a:xfrm>
          <a:prstGeom prst="rect">
            <a:avLst/>
          </a:prstGeom>
          <a:noFill/>
          <a:ln>
            <a:noFill/>
          </a:ln>
        </p:spPr>
      </p:pic>
      <p:sp>
        <p:nvSpPr>
          <p:cNvPr id="166" name="Google Shape;166;p29"/>
          <p:cNvSpPr txBox="1"/>
          <p:nvPr/>
        </p:nvSpPr>
        <p:spPr>
          <a:xfrm>
            <a:off x="1220375" y="3870861"/>
            <a:ext cx="5476200" cy="554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rgbClr val="000000"/>
                </a:solidFill>
                <a:latin typeface="Arial"/>
                <a:ea typeface="Arial"/>
                <a:cs typeface="Arial"/>
                <a:sym typeface="Arial"/>
              </a:rPr>
              <a:t>We could see that here we can clearly classify the classes when we are using both ASM and BYTE file unigrams together.</a:t>
            </a:r>
            <a:endParaRPr sz="1200" b="0" i="0" u="none" strike="noStrike" cap="none">
              <a:solidFill>
                <a:srgbClr val="000000"/>
              </a:solidFill>
              <a:latin typeface="Arial"/>
              <a:ea typeface="Arial"/>
              <a:cs typeface="Arial"/>
              <a:sym typeface="Arial"/>
            </a:endParaRPr>
          </a:p>
        </p:txBody>
      </p:sp>
      <p:pic>
        <p:nvPicPr>
          <p:cNvPr id="167" name="Google Shape;167;p29"/>
          <p:cNvPicPr preferRelativeResize="0"/>
          <p:nvPr/>
        </p:nvPicPr>
        <p:blipFill rotWithShape="1">
          <a:blip r:embed="rId4">
            <a:alphaModFix/>
          </a:blip>
          <a:srcRect/>
          <a:stretch/>
        </p:blipFill>
        <p:spPr>
          <a:xfrm rot="-5400000">
            <a:off x="6725088" y="1799713"/>
            <a:ext cx="3208075" cy="9452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30"/>
          <p:cNvSpPr txBox="1">
            <a:spLocks noGrp="1"/>
          </p:cNvSpPr>
          <p:nvPr>
            <p:ph type="body" idx="1"/>
          </p:nvPr>
        </p:nvSpPr>
        <p:spPr>
          <a:xfrm>
            <a:off x="628650" y="1369219"/>
            <a:ext cx="7886700" cy="2605800"/>
          </a:xfrm>
          <a:prstGeom prst="rect">
            <a:avLst/>
          </a:prstGeom>
          <a:noFill/>
          <a:ln>
            <a:noFill/>
          </a:ln>
        </p:spPr>
        <p:txBody>
          <a:bodyPr spcFirstLastPara="1" wrap="square" lIns="68575" tIns="34275" rIns="68575" bIns="34275" anchor="t" anchorCtr="0">
            <a:normAutofit/>
          </a:bodyPr>
          <a:lstStyle/>
          <a:p>
            <a:pPr marL="0" lvl="0" indent="0" algn="l" rtl="0">
              <a:lnSpc>
                <a:spcPct val="90000"/>
              </a:lnSpc>
              <a:spcBef>
                <a:spcPts val="800"/>
              </a:spcBef>
              <a:spcAft>
                <a:spcPts val="0"/>
              </a:spcAft>
              <a:buSzPts val="2100"/>
              <a:buNone/>
            </a:pPr>
            <a:r>
              <a:rPr lang="en" sz="1800">
                <a:solidFill>
                  <a:schemeClr val="dk1"/>
                </a:solidFill>
              </a:rPr>
              <a:t>We have developed models using distinct feature combinations: models considering and, each evaluated separately.</a:t>
            </a:r>
            <a:endParaRPr sz="1800">
              <a:solidFill>
                <a:schemeClr val="dk1"/>
              </a:solidFill>
            </a:endParaRPr>
          </a:p>
          <a:p>
            <a:pPr marL="457200" lvl="0" indent="-342900" algn="l" rtl="0">
              <a:lnSpc>
                <a:spcPct val="90000"/>
              </a:lnSpc>
              <a:spcBef>
                <a:spcPts val="1200"/>
              </a:spcBef>
              <a:spcAft>
                <a:spcPts val="0"/>
              </a:spcAft>
              <a:buClr>
                <a:schemeClr val="dk1"/>
              </a:buClr>
              <a:buSzPts val="1800"/>
              <a:buChar char="●"/>
            </a:pPr>
            <a:r>
              <a:rPr lang="en" sz="1800">
                <a:solidFill>
                  <a:schemeClr val="dk1"/>
                </a:solidFill>
              </a:rPr>
              <a:t>only ASM Unigram</a:t>
            </a:r>
            <a:endParaRPr sz="1800">
              <a:solidFill>
                <a:schemeClr val="dk1"/>
              </a:solidFill>
            </a:endParaRPr>
          </a:p>
          <a:p>
            <a:pPr marL="457200" lvl="0" indent="-342900" algn="l" rtl="0">
              <a:lnSpc>
                <a:spcPct val="90000"/>
              </a:lnSpc>
              <a:spcBef>
                <a:spcPts val="1200"/>
              </a:spcBef>
              <a:spcAft>
                <a:spcPts val="0"/>
              </a:spcAft>
              <a:buClr>
                <a:schemeClr val="dk1"/>
              </a:buClr>
              <a:buSzPts val="1800"/>
              <a:buChar char="●"/>
            </a:pPr>
            <a:r>
              <a:rPr lang="en" sz="1800">
                <a:solidFill>
                  <a:schemeClr val="dk1"/>
                </a:solidFill>
              </a:rPr>
              <a:t>only Byte Unigram</a:t>
            </a:r>
            <a:endParaRPr sz="1800">
              <a:solidFill>
                <a:schemeClr val="dk1"/>
              </a:solidFill>
            </a:endParaRPr>
          </a:p>
          <a:p>
            <a:pPr marL="457200" lvl="0" indent="-342900" algn="l" rtl="0">
              <a:lnSpc>
                <a:spcPct val="90000"/>
              </a:lnSpc>
              <a:spcBef>
                <a:spcPts val="1200"/>
              </a:spcBef>
              <a:spcAft>
                <a:spcPts val="0"/>
              </a:spcAft>
              <a:buClr>
                <a:schemeClr val="dk1"/>
              </a:buClr>
              <a:buSzPts val="1800"/>
              <a:buChar char="●"/>
            </a:pPr>
            <a:r>
              <a:rPr lang="en" sz="1800">
                <a:solidFill>
                  <a:schemeClr val="dk1"/>
                </a:solidFill>
              </a:rPr>
              <a:t>ASM + Byte Unigrams</a:t>
            </a:r>
            <a:endParaRPr sz="1800">
              <a:solidFill>
                <a:schemeClr val="dk1"/>
              </a:solidFill>
            </a:endParaRPr>
          </a:p>
          <a:p>
            <a:pPr marL="0" lvl="0" indent="0" algn="l" rtl="0">
              <a:lnSpc>
                <a:spcPct val="90000"/>
              </a:lnSpc>
              <a:spcBef>
                <a:spcPts val="1200"/>
              </a:spcBef>
              <a:spcAft>
                <a:spcPts val="0"/>
              </a:spcAft>
              <a:buSzPts val="2100"/>
              <a:buNone/>
            </a:pPr>
            <a:endParaRPr/>
          </a:p>
          <a:p>
            <a:pPr marL="0" lvl="0" indent="0" algn="l" rtl="0">
              <a:lnSpc>
                <a:spcPct val="90000"/>
              </a:lnSpc>
              <a:spcBef>
                <a:spcPts val="1200"/>
              </a:spcBef>
              <a:spcAft>
                <a:spcPts val="1200"/>
              </a:spcAft>
              <a:buSzPts val="2100"/>
              <a:buNone/>
            </a:pPr>
            <a:endParaRPr/>
          </a:p>
        </p:txBody>
      </p:sp>
      <p:sp>
        <p:nvSpPr>
          <p:cNvPr id="173" name="Google Shape;173;p30"/>
          <p:cNvSpPr txBox="1">
            <a:spLocks noGrp="1"/>
          </p:cNvSpPr>
          <p:nvPr>
            <p:ph type="title"/>
          </p:nvPr>
        </p:nvSpPr>
        <p:spPr>
          <a:xfrm>
            <a:off x="640753" y="536713"/>
            <a:ext cx="7862400" cy="7314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SzPts val="3000"/>
              <a:buNone/>
            </a:pPr>
            <a:r>
              <a:rPr lang="en"/>
              <a:t>Models</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31"/>
          <p:cNvSpPr txBox="1"/>
          <p:nvPr/>
        </p:nvSpPr>
        <p:spPr>
          <a:xfrm>
            <a:off x="1394186" y="2131164"/>
            <a:ext cx="7862400" cy="626400"/>
          </a:xfrm>
          <a:prstGeom prst="rect">
            <a:avLst/>
          </a:prstGeom>
          <a:noFill/>
          <a:ln>
            <a:noFill/>
          </a:ln>
        </p:spPr>
        <p:txBody>
          <a:bodyPr spcFirstLastPara="1" wrap="square" lIns="68575" tIns="34275" rIns="68575" bIns="34275" anchor="ctr" anchorCtr="0">
            <a:normAutofit/>
          </a:bodyPr>
          <a:lstStyle/>
          <a:p>
            <a:pPr marL="0" marR="0" lvl="0" indent="0" algn="l" rtl="0">
              <a:lnSpc>
                <a:spcPct val="90000"/>
              </a:lnSpc>
              <a:spcBef>
                <a:spcPts val="0"/>
              </a:spcBef>
              <a:spcAft>
                <a:spcPts val="0"/>
              </a:spcAft>
              <a:buClr>
                <a:schemeClr val="dk1"/>
              </a:buClr>
              <a:buSzPts val="1100"/>
              <a:buFont typeface="Arial"/>
              <a:buNone/>
            </a:pPr>
            <a:r>
              <a:rPr lang="en" sz="3000" b="1" i="0" u="none" strike="noStrike" cap="none">
                <a:solidFill>
                  <a:srgbClr val="3F3F3F"/>
                </a:solidFill>
                <a:latin typeface="Arial"/>
                <a:ea typeface="Arial"/>
                <a:cs typeface="Arial"/>
                <a:sym typeface="Arial"/>
              </a:rPr>
              <a:t>Using Only BYTE Unigram</a:t>
            </a:r>
            <a:endParaRPr sz="3000" b="1" i="0" u="none" strike="noStrike" cap="none">
              <a:solidFill>
                <a:srgbClr val="3F3F3F"/>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32"/>
          <p:cNvSpPr txBox="1"/>
          <p:nvPr/>
        </p:nvSpPr>
        <p:spPr>
          <a:xfrm rot="5400000" flipH="1">
            <a:off x="6251425" y="2492700"/>
            <a:ext cx="4173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1" i="0" u="none" strike="noStrike" cap="none">
              <a:solidFill>
                <a:srgbClr val="000000"/>
              </a:solidFill>
              <a:latin typeface="Arial"/>
              <a:ea typeface="Arial"/>
              <a:cs typeface="Arial"/>
              <a:sym typeface="Arial"/>
            </a:endParaRPr>
          </a:p>
        </p:txBody>
      </p:sp>
      <p:sp>
        <p:nvSpPr>
          <p:cNvPr id="184" name="Google Shape;184;p32"/>
          <p:cNvSpPr txBox="1"/>
          <p:nvPr/>
        </p:nvSpPr>
        <p:spPr>
          <a:xfrm>
            <a:off x="402385" y="707456"/>
            <a:ext cx="4105820" cy="417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 sz="2400" b="1" i="0" u="none" strike="noStrike" cap="none">
                <a:solidFill>
                  <a:schemeClr val="dk1"/>
                </a:solidFill>
                <a:latin typeface="Arial"/>
                <a:ea typeface="Arial"/>
                <a:cs typeface="Arial"/>
                <a:sym typeface="Arial"/>
              </a:rPr>
              <a:t>Gaussian Naive Bayes</a:t>
            </a:r>
            <a:endParaRPr sz="2400" b="1"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 name="Google Shape;185;p32"/>
          <p:cNvSpPr txBox="1"/>
          <p:nvPr/>
        </p:nvSpPr>
        <p:spPr>
          <a:xfrm>
            <a:off x="553997" y="4046896"/>
            <a:ext cx="4983125"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1400" b="1" i="0" u="none" strike="noStrike" cap="none">
                <a:solidFill>
                  <a:schemeClr val="dk1"/>
                </a:solidFill>
                <a:latin typeface="Consolas"/>
                <a:ea typeface="Consolas"/>
                <a:cs typeface="Consolas"/>
                <a:sym typeface="Consolas"/>
              </a:rPr>
              <a:t>Multiclass Log Loss: 10.934616023075646 </a:t>
            </a:r>
            <a:endParaRPr/>
          </a:p>
          <a:p>
            <a:pPr marL="0" marR="0" lvl="0" indent="0" algn="l" rtl="0">
              <a:lnSpc>
                <a:spcPct val="100000"/>
              </a:lnSpc>
              <a:spcBef>
                <a:spcPts val="0"/>
              </a:spcBef>
              <a:spcAft>
                <a:spcPts val="0"/>
              </a:spcAft>
              <a:buNone/>
            </a:pPr>
            <a:r>
              <a:rPr lang="en" sz="1400" b="1" i="0" u="none" strike="noStrike" cap="none">
                <a:solidFill>
                  <a:schemeClr val="dk1"/>
                </a:solidFill>
                <a:latin typeface="Consolas"/>
                <a:ea typeface="Consolas"/>
                <a:cs typeface="Consolas"/>
                <a:sym typeface="Consolas"/>
              </a:rPr>
              <a:t>Number of misclassified points 31.38953682105965</a:t>
            </a:r>
            <a:endParaRPr/>
          </a:p>
        </p:txBody>
      </p:sp>
      <p:pic>
        <p:nvPicPr>
          <p:cNvPr id="186" name="Google Shape;186;p32" descr="A screenshot of a graph&#10;&#10;Description automatically generated"/>
          <p:cNvPicPr preferRelativeResize="0"/>
          <p:nvPr/>
        </p:nvPicPr>
        <p:blipFill rotWithShape="1">
          <a:blip r:embed="rId3">
            <a:alphaModFix/>
          </a:blip>
          <a:srcRect/>
          <a:stretch/>
        </p:blipFill>
        <p:spPr>
          <a:xfrm>
            <a:off x="84928" y="1623935"/>
            <a:ext cx="2880000" cy="2160000"/>
          </a:xfrm>
          <a:prstGeom prst="rect">
            <a:avLst/>
          </a:prstGeom>
          <a:noFill/>
          <a:ln>
            <a:noFill/>
          </a:ln>
        </p:spPr>
      </p:pic>
      <p:pic>
        <p:nvPicPr>
          <p:cNvPr id="187" name="Google Shape;187;p32"/>
          <p:cNvPicPr preferRelativeResize="0"/>
          <p:nvPr/>
        </p:nvPicPr>
        <p:blipFill rotWithShape="1">
          <a:blip r:embed="rId4">
            <a:alphaModFix/>
          </a:blip>
          <a:srcRect/>
          <a:stretch/>
        </p:blipFill>
        <p:spPr>
          <a:xfrm>
            <a:off x="2883174" y="1659577"/>
            <a:ext cx="2880000" cy="2160000"/>
          </a:xfrm>
          <a:prstGeom prst="rect">
            <a:avLst/>
          </a:prstGeom>
          <a:noFill/>
          <a:ln>
            <a:noFill/>
          </a:ln>
        </p:spPr>
      </p:pic>
      <p:pic>
        <p:nvPicPr>
          <p:cNvPr id="188" name="Google Shape;188;p32"/>
          <p:cNvPicPr preferRelativeResize="0"/>
          <p:nvPr/>
        </p:nvPicPr>
        <p:blipFill rotWithShape="1">
          <a:blip r:embed="rId5">
            <a:alphaModFix/>
          </a:blip>
          <a:srcRect/>
          <a:stretch/>
        </p:blipFill>
        <p:spPr>
          <a:xfrm>
            <a:off x="5831371" y="1623935"/>
            <a:ext cx="2880000" cy="2160000"/>
          </a:xfrm>
          <a:prstGeom prst="rect">
            <a:avLst/>
          </a:prstGeom>
          <a:noFill/>
          <a:ln>
            <a:noFill/>
          </a:ln>
        </p:spPr>
      </p:pic>
      <p:sp>
        <p:nvSpPr>
          <p:cNvPr id="189" name="Google Shape;189;p32"/>
          <p:cNvSpPr txBox="1"/>
          <p:nvPr/>
        </p:nvSpPr>
        <p:spPr>
          <a:xfrm>
            <a:off x="219800" y="3696900"/>
            <a:ext cx="2253000" cy="21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dirty="0">
                <a:solidFill>
                  <a:schemeClr val="tx1"/>
                </a:solidFill>
              </a:rPr>
              <a:t>             Confusion matrix</a:t>
            </a:r>
            <a:endParaRPr sz="1200" dirty="0">
              <a:solidFill>
                <a:schemeClr val="tx1"/>
              </a:solidFill>
            </a:endParaRPr>
          </a:p>
        </p:txBody>
      </p:sp>
      <p:sp>
        <p:nvSpPr>
          <p:cNvPr id="190" name="Google Shape;190;p32"/>
          <p:cNvSpPr txBox="1"/>
          <p:nvPr/>
        </p:nvSpPr>
        <p:spPr>
          <a:xfrm>
            <a:off x="3143250" y="3696900"/>
            <a:ext cx="2253000" cy="21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dirty="0">
                <a:solidFill>
                  <a:schemeClr val="tx1"/>
                </a:solidFill>
              </a:rPr>
              <a:t>          Precision - Matrix</a:t>
            </a:r>
            <a:endParaRPr sz="1200" dirty="0">
              <a:solidFill>
                <a:schemeClr val="tx1"/>
              </a:solidFill>
            </a:endParaRPr>
          </a:p>
        </p:txBody>
      </p:sp>
      <p:sp>
        <p:nvSpPr>
          <p:cNvPr id="191" name="Google Shape;191;p32"/>
          <p:cNvSpPr txBox="1"/>
          <p:nvPr/>
        </p:nvSpPr>
        <p:spPr>
          <a:xfrm>
            <a:off x="6173550" y="3696900"/>
            <a:ext cx="2121000" cy="27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dirty="0">
                <a:solidFill>
                  <a:schemeClr val="tx1"/>
                </a:solidFill>
              </a:rPr>
              <a:t>           Recall  Matrix</a:t>
            </a:r>
            <a:endParaRPr sz="1200" dirty="0">
              <a:solidFill>
                <a:schemeClr val="tx1"/>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33"/>
          <p:cNvSpPr txBox="1"/>
          <p:nvPr/>
        </p:nvSpPr>
        <p:spPr>
          <a:xfrm>
            <a:off x="206919" y="354390"/>
            <a:ext cx="4017749" cy="516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sz="2400" b="1" i="0" u="none" strike="noStrike" cap="none">
                <a:solidFill>
                  <a:schemeClr val="dk1"/>
                </a:solidFill>
                <a:latin typeface="Arial"/>
                <a:ea typeface="Arial"/>
                <a:cs typeface="Arial"/>
                <a:sym typeface="Arial"/>
              </a:rPr>
              <a:t>Multinomial Naive Bayes </a:t>
            </a:r>
            <a:endParaRPr sz="2400" b="1" i="0" u="none" strike="noStrike" cap="none">
              <a:solidFill>
                <a:schemeClr val="dk1"/>
              </a:solidFill>
              <a:latin typeface="Arial"/>
              <a:ea typeface="Arial"/>
              <a:cs typeface="Arial"/>
              <a:sym typeface="Arial"/>
            </a:endParaRPr>
          </a:p>
        </p:txBody>
      </p:sp>
      <p:sp>
        <p:nvSpPr>
          <p:cNvPr id="197" name="Google Shape;197;p33"/>
          <p:cNvSpPr txBox="1"/>
          <p:nvPr/>
        </p:nvSpPr>
        <p:spPr>
          <a:xfrm>
            <a:off x="612043" y="4063591"/>
            <a:ext cx="5165322"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1400" b="1" i="0" u="none" strike="noStrike" cap="none">
                <a:solidFill>
                  <a:schemeClr val="dk1"/>
                </a:solidFill>
                <a:latin typeface="Consolas"/>
                <a:ea typeface="Consolas"/>
                <a:cs typeface="Consolas"/>
                <a:sym typeface="Consolas"/>
              </a:rPr>
              <a:t>Multiclass Log Loss: 11.575240858572597 </a:t>
            </a:r>
            <a:endParaRPr/>
          </a:p>
          <a:p>
            <a:pPr marL="0" marR="0" lvl="0" indent="0" algn="l" rtl="0">
              <a:lnSpc>
                <a:spcPct val="100000"/>
              </a:lnSpc>
              <a:spcBef>
                <a:spcPts val="0"/>
              </a:spcBef>
              <a:spcAft>
                <a:spcPts val="0"/>
              </a:spcAft>
              <a:buNone/>
            </a:pPr>
            <a:r>
              <a:rPr lang="en" sz="1400" b="1" i="0" u="none" strike="noStrike" cap="none">
                <a:solidFill>
                  <a:schemeClr val="dk1"/>
                </a:solidFill>
                <a:latin typeface="Consolas"/>
                <a:ea typeface="Consolas"/>
                <a:cs typeface="Consolas"/>
                <a:sym typeface="Consolas"/>
              </a:rPr>
              <a:t>Number of misclassified points 32.12262579140287</a:t>
            </a:r>
            <a:endParaRPr sz="1400" b="1" i="0" u="none" strike="noStrike" cap="none">
              <a:solidFill>
                <a:schemeClr val="dk1"/>
              </a:solidFill>
              <a:latin typeface="Arial"/>
              <a:ea typeface="Arial"/>
              <a:cs typeface="Arial"/>
              <a:sym typeface="Arial"/>
            </a:endParaRPr>
          </a:p>
        </p:txBody>
      </p:sp>
      <p:pic>
        <p:nvPicPr>
          <p:cNvPr id="198" name="Google Shape;198;p33"/>
          <p:cNvPicPr preferRelativeResize="0"/>
          <p:nvPr/>
        </p:nvPicPr>
        <p:blipFill rotWithShape="1">
          <a:blip r:embed="rId3">
            <a:alphaModFix/>
          </a:blip>
          <a:srcRect/>
          <a:stretch/>
        </p:blipFill>
        <p:spPr>
          <a:xfrm>
            <a:off x="0" y="1491750"/>
            <a:ext cx="2880000" cy="2160000"/>
          </a:xfrm>
          <a:prstGeom prst="rect">
            <a:avLst/>
          </a:prstGeom>
          <a:noFill/>
          <a:ln>
            <a:noFill/>
          </a:ln>
        </p:spPr>
      </p:pic>
      <p:pic>
        <p:nvPicPr>
          <p:cNvPr id="199" name="Google Shape;199;p33"/>
          <p:cNvPicPr preferRelativeResize="0"/>
          <p:nvPr/>
        </p:nvPicPr>
        <p:blipFill rotWithShape="1">
          <a:blip r:embed="rId4">
            <a:alphaModFix/>
          </a:blip>
          <a:srcRect/>
          <a:stretch/>
        </p:blipFill>
        <p:spPr>
          <a:xfrm>
            <a:off x="3059438" y="1491750"/>
            <a:ext cx="2880000" cy="2160000"/>
          </a:xfrm>
          <a:prstGeom prst="rect">
            <a:avLst/>
          </a:prstGeom>
          <a:noFill/>
          <a:ln>
            <a:noFill/>
          </a:ln>
        </p:spPr>
      </p:pic>
      <p:pic>
        <p:nvPicPr>
          <p:cNvPr id="200" name="Google Shape;200;p33"/>
          <p:cNvPicPr preferRelativeResize="0"/>
          <p:nvPr/>
        </p:nvPicPr>
        <p:blipFill rotWithShape="1">
          <a:blip r:embed="rId5">
            <a:alphaModFix/>
          </a:blip>
          <a:srcRect/>
          <a:stretch/>
        </p:blipFill>
        <p:spPr>
          <a:xfrm>
            <a:off x="6002922" y="1491750"/>
            <a:ext cx="2880000" cy="2160000"/>
          </a:xfrm>
          <a:prstGeom prst="rect">
            <a:avLst/>
          </a:prstGeom>
          <a:noFill/>
          <a:ln>
            <a:noFill/>
          </a:ln>
        </p:spPr>
      </p:pic>
      <p:sp>
        <p:nvSpPr>
          <p:cNvPr id="201" name="Google Shape;201;p33"/>
          <p:cNvSpPr txBox="1"/>
          <p:nvPr/>
        </p:nvSpPr>
        <p:spPr>
          <a:xfrm>
            <a:off x="731638" y="3558562"/>
            <a:ext cx="1901400" cy="285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dirty="0">
                <a:solidFill>
                  <a:schemeClr val="tx1"/>
                </a:solidFill>
              </a:rPr>
              <a:t>Confusion matrix</a:t>
            </a:r>
            <a:endParaRPr sz="1200" dirty="0">
              <a:solidFill>
                <a:schemeClr val="tx1"/>
              </a:solidFill>
            </a:endParaRPr>
          </a:p>
        </p:txBody>
      </p:sp>
      <p:sp>
        <p:nvSpPr>
          <p:cNvPr id="202" name="Google Shape;202;p33"/>
          <p:cNvSpPr txBox="1"/>
          <p:nvPr/>
        </p:nvSpPr>
        <p:spPr>
          <a:xfrm>
            <a:off x="3818138" y="3565470"/>
            <a:ext cx="2121300" cy="285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dirty="0">
                <a:solidFill>
                  <a:schemeClr val="tx1"/>
                </a:solidFill>
              </a:rPr>
              <a:t>Precision matrix</a:t>
            </a:r>
            <a:endParaRPr sz="1200" dirty="0">
              <a:solidFill>
                <a:schemeClr val="tx1"/>
              </a:solidFill>
            </a:endParaRPr>
          </a:p>
        </p:txBody>
      </p:sp>
      <p:sp>
        <p:nvSpPr>
          <p:cNvPr id="203" name="Google Shape;203;p33"/>
          <p:cNvSpPr txBox="1"/>
          <p:nvPr/>
        </p:nvSpPr>
        <p:spPr>
          <a:xfrm>
            <a:off x="6805553" y="3604218"/>
            <a:ext cx="2274900" cy="285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dirty="0">
                <a:solidFill>
                  <a:schemeClr val="tx1"/>
                </a:solidFill>
              </a:rPr>
              <a:t>Recall matrix</a:t>
            </a:r>
            <a:endParaRPr sz="1200" dirty="0">
              <a:solidFill>
                <a:schemeClr val="tx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Google Shape;69;p16"/>
          <p:cNvSpPr txBox="1">
            <a:spLocks noGrp="1"/>
          </p:cNvSpPr>
          <p:nvPr>
            <p:ph type="body" idx="1"/>
          </p:nvPr>
        </p:nvSpPr>
        <p:spPr>
          <a:xfrm>
            <a:off x="628650" y="1369219"/>
            <a:ext cx="7886700" cy="2605881"/>
          </a:xfrm>
          <a:prstGeom prst="rect">
            <a:avLst/>
          </a:prstGeom>
          <a:noFill/>
          <a:ln>
            <a:noFill/>
          </a:ln>
        </p:spPr>
        <p:txBody>
          <a:bodyPr spcFirstLastPara="1" wrap="square" lIns="68575" tIns="34275" rIns="68575" bIns="34275" anchor="t" anchorCtr="0">
            <a:normAutofit/>
          </a:bodyPr>
          <a:lstStyle/>
          <a:p>
            <a:pPr marL="342900" lvl="0" indent="-292100" algn="l" rtl="0">
              <a:lnSpc>
                <a:spcPct val="90000"/>
              </a:lnSpc>
              <a:spcBef>
                <a:spcPts val="0"/>
              </a:spcBef>
              <a:spcAft>
                <a:spcPts val="0"/>
              </a:spcAft>
              <a:buClr>
                <a:srgbClr val="595959"/>
              </a:buClr>
              <a:buSzPts val="1400"/>
              <a:buFont typeface="Calibri"/>
              <a:buAutoNum type="arabicPeriod"/>
            </a:pPr>
            <a:r>
              <a:rPr lang="en" sz="1400" b="1"/>
              <a:t>Malware detection</a:t>
            </a:r>
            <a:r>
              <a:rPr lang="en" sz="1400"/>
              <a:t> stands as a cornerstone in fortifying cybersecurity measures. This project embarks on a comprehensive analysis of malware datasets to engineer robust detection models</a:t>
            </a:r>
            <a:endParaRPr sz="1400"/>
          </a:p>
          <a:p>
            <a:pPr marL="0" lvl="0" indent="0" algn="l" rtl="0">
              <a:lnSpc>
                <a:spcPct val="115000"/>
              </a:lnSpc>
              <a:spcBef>
                <a:spcPts val="1500"/>
              </a:spcBef>
              <a:spcAft>
                <a:spcPts val="0"/>
              </a:spcAft>
              <a:buSzPts val="2100"/>
              <a:buNone/>
            </a:pPr>
            <a:endParaRPr sz="1200" b="1">
              <a:solidFill>
                <a:srgbClr val="374151"/>
              </a:solidFill>
              <a:latin typeface="Roboto"/>
              <a:ea typeface="Roboto"/>
              <a:cs typeface="Roboto"/>
              <a:sym typeface="Roboto"/>
            </a:endParaRPr>
          </a:p>
          <a:p>
            <a:pPr marL="0" lvl="0" indent="0" algn="l" rtl="0">
              <a:lnSpc>
                <a:spcPct val="115000"/>
              </a:lnSpc>
              <a:spcBef>
                <a:spcPts val="1500"/>
              </a:spcBef>
              <a:spcAft>
                <a:spcPts val="0"/>
              </a:spcAft>
              <a:buSzPts val="2100"/>
              <a:buNone/>
            </a:pPr>
            <a:r>
              <a:rPr lang="en" sz="1200" b="1">
                <a:solidFill>
                  <a:srgbClr val="374151"/>
                </a:solidFill>
                <a:latin typeface="Roboto"/>
                <a:ea typeface="Roboto"/>
                <a:cs typeface="Roboto"/>
                <a:sym typeface="Roboto"/>
              </a:rPr>
              <a:t>Project Goals:</a:t>
            </a:r>
            <a:endParaRPr sz="1200" b="1">
              <a:solidFill>
                <a:srgbClr val="374151"/>
              </a:solidFill>
              <a:latin typeface="Roboto"/>
              <a:ea typeface="Roboto"/>
              <a:cs typeface="Roboto"/>
              <a:sym typeface="Roboto"/>
            </a:endParaRPr>
          </a:p>
          <a:p>
            <a:pPr marL="457200" lvl="0" indent="-228600" algn="l" rtl="0">
              <a:lnSpc>
                <a:spcPct val="115000"/>
              </a:lnSpc>
              <a:spcBef>
                <a:spcPts val="1500"/>
              </a:spcBef>
              <a:spcAft>
                <a:spcPts val="0"/>
              </a:spcAft>
              <a:buClr>
                <a:srgbClr val="374151"/>
              </a:buClr>
              <a:buSzPts val="1200"/>
              <a:buFont typeface="Roboto"/>
              <a:buNone/>
            </a:pPr>
            <a:r>
              <a:rPr lang="en" sz="1200" b="1">
                <a:solidFill>
                  <a:srgbClr val="374151"/>
                </a:solidFill>
                <a:latin typeface="Roboto"/>
                <a:ea typeface="Roboto"/>
                <a:cs typeface="Roboto"/>
                <a:sym typeface="Roboto"/>
              </a:rPr>
              <a:t>Data Exploration</a:t>
            </a:r>
            <a:r>
              <a:rPr lang="en" sz="1200">
                <a:solidFill>
                  <a:srgbClr val="374151"/>
                </a:solidFill>
                <a:latin typeface="Roboto"/>
                <a:ea typeface="Roboto"/>
                <a:cs typeface="Roboto"/>
                <a:sym typeface="Roboto"/>
              </a:rPr>
              <a:t>: Uncover patterns and anomalies within malware datasets.</a:t>
            </a:r>
            <a:endParaRPr sz="1200">
              <a:solidFill>
                <a:srgbClr val="374151"/>
              </a:solidFill>
              <a:latin typeface="Roboto"/>
              <a:ea typeface="Roboto"/>
              <a:cs typeface="Roboto"/>
              <a:sym typeface="Roboto"/>
            </a:endParaRPr>
          </a:p>
          <a:p>
            <a:pPr marL="457200" lvl="0" indent="-228600" algn="l" rtl="0">
              <a:lnSpc>
                <a:spcPct val="115000"/>
              </a:lnSpc>
              <a:spcBef>
                <a:spcPts val="0"/>
              </a:spcBef>
              <a:spcAft>
                <a:spcPts val="0"/>
              </a:spcAft>
              <a:buClr>
                <a:srgbClr val="374151"/>
              </a:buClr>
              <a:buSzPts val="1200"/>
              <a:buFont typeface="Roboto"/>
              <a:buNone/>
            </a:pPr>
            <a:r>
              <a:rPr lang="en" sz="1200" b="1">
                <a:solidFill>
                  <a:srgbClr val="374151"/>
                </a:solidFill>
                <a:latin typeface="Roboto"/>
                <a:ea typeface="Roboto"/>
                <a:cs typeface="Roboto"/>
                <a:sym typeface="Roboto"/>
              </a:rPr>
              <a:t>Feature Engineering</a:t>
            </a:r>
            <a:r>
              <a:rPr lang="en" sz="1200">
                <a:solidFill>
                  <a:srgbClr val="374151"/>
                </a:solidFill>
                <a:latin typeface="Roboto"/>
                <a:ea typeface="Roboto"/>
                <a:cs typeface="Roboto"/>
                <a:sym typeface="Roboto"/>
              </a:rPr>
              <a:t>: Identify key features crucial for effective malware classification.</a:t>
            </a:r>
            <a:endParaRPr sz="1200">
              <a:solidFill>
                <a:srgbClr val="374151"/>
              </a:solidFill>
              <a:latin typeface="Roboto"/>
              <a:ea typeface="Roboto"/>
              <a:cs typeface="Roboto"/>
              <a:sym typeface="Roboto"/>
            </a:endParaRPr>
          </a:p>
          <a:p>
            <a:pPr marL="457200" lvl="0" indent="-228600" algn="l" rtl="0">
              <a:lnSpc>
                <a:spcPct val="115000"/>
              </a:lnSpc>
              <a:spcBef>
                <a:spcPts val="0"/>
              </a:spcBef>
              <a:spcAft>
                <a:spcPts val="0"/>
              </a:spcAft>
              <a:buClr>
                <a:srgbClr val="374151"/>
              </a:buClr>
              <a:buSzPts val="1200"/>
              <a:buFont typeface="Roboto"/>
              <a:buNone/>
            </a:pPr>
            <a:r>
              <a:rPr lang="en" sz="1200" b="1">
                <a:solidFill>
                  <a:srgbClr val="374151"/>
                </a:solidFill>
                <a:latin typeface="Roboto"/>
                <a:ea typeface="Roboto"/>
                <a:cs typeface="Roboto"/>
                <a:sym typeface="Roboto"/>
              </a:rPr>
              <a:t>Model Development</a:t>
            </a:r>
            <a:r>
              <a:rPr lang="en" sz="1200">
                <a:solidFill>
                  <a:srgbClr val="374151"/>
                </a:solidFill>
                <a:latin typeface="Roboto"/>
                <a:ea typeface="Roboto"/>
                <a:cs typeface="Roboto"/>
                <a:sym typeface="Roboto"/>
              </a:rPr>
              <a:t>: Construct cutting-edge machine learning models for accurate detection.</a:t>
            </a:r>
            <a:endParaRPr sz="1200">
              <a:solidFill>
                <a:srgbClr val="374151"/>
              </a:solidFill>
              <a:latin typeface="Roboto"/>
              <a:ea typeface="Roboto"/>
              <a:cs typeface="Roboto"/>
              <a:sym typeface="Roboto"/>
            </a:endParaRPr>
          </a:p>
          <a:p>
            <a:pPr marL="457200" lvl="0" indent="-228600" algn="l" rtl="0">
              <a:lnSpc>
                <a:spcPct val="115000"/>
              </a:lnSpc>
              <a:spcBef>
                <a:spcPts val="0"/>
              </a:spcBef>
              <a:spcAft>
                <a:spcPts val="0"/>
              </a:spcAft>
              <a:buClr>
                <a:srgbClr val="374151"/>
              </a:buClr>
              <a:buSzPts val="1200"/>
              <a:buFont typeface="Roboto"/>
              <a:buNone/>
            </a:pPr>
            <a:r>
              <a:rPr lang="en" sz="1200" b="1">
                <a:solidFill>
                  <a:srgbClr val="374151"/>
                </a:solidFill>
                <a:latin typeface="Roboto"/>
                <a:ea typeface="Roboto"/>
                <a:cs typeface="Roboto"/>
                <a:sym typeface="Roboto"/>
              </a:rPr>
              <a:t>Evaluation and Enhancement</a:t>
            </a:r>
            <a:r>
              <a:rPr lang="en" sz="1200">
                <a:solidFill>
                  <a:srgbClr val="374151"/>
                </a:solidFill>
                <a:latin typeface="Roboto"/>
                <a:ea typeface="Roboto"/>
                <a:cs typeface="Roboto"/>
                <a:sym typeface="Roboto"/>
              </a:rPr>
              <a:t>: Rigorous evaluation and refinement of detection models.</a:t>
            </a:r>
            <a:endParaRPr sz="1200">
              <a:solidFill>
                <a:srgbClr val="374151"/>
              </a:solidFill>
              <a:latin typeface="Roboto"/>
              <a:ea typeface="Roboto"/>
              <a:cs typeface="Roboto"/>
              <a:sym typeface="Roboto"/>
            </a:endParaRPr>
          </a:p>
          <a:p>
            <a:pPr marL="0" lvl="0" indent="0" algn="l" rtl="0">
              <a:lnSpc>
                <a:spcPct val="90000"/>
              </a:lnSpc>
              <a:spcBef>
                <a:spcPts val="1500"/>
              </a:spcBef>
              <a:spcAft>
                <a:spcPts val="0"/>
              </a:spcAft>
              <a:buSzPts val="2100"/>
              <a:buNone/>
            </a:pPr>
            <a:endParaRPr sz="1500"/>
          </a:p>
        </p:txBody>
      </p:sp>
      <p:sp>
        <p:nvSpPr>
          <p:cNvPr id="70" name="Google Shape;70;p16"/>
          <p:cNvSpPr txBox="1">
            <a:spLocks noGrp="1"/>
          </p:cNvSpPr>
          <p:nvPr>
            <p:ph type="title"/>
          </p:nvPr>
        </p:nvSpPr>
        <p:spPr>
          <a:xfrm>
            <a:off x="640753" y="536713"/>
            <a:ext cx="7862495" cy="731303"/>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rgbClr val="3F3F3F"/>
              </a:buClr>
              <a:buSzPts val="3000"/>
              <a:buFont typeface="Arial"/>
              <a:buNone/>
            </a:pPr>
            <a:r>
              <a:rPr lang="en"/>
              <a:t>Introduction</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p34"/>
          <p:cNvSpPr txBox="1"/>
          <p:nvPr/>
        </p:nvSpPr>
        <p:spPr>
          <a:xfrm>
            <a:off x="134678" y="573824"/>
            <a:ext cx="4167963" cy="769411"/>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 sz="2400" b="1" i="0" u="none" strike="noStrike" cap="none">
                <a:solidFill>
                  <a:schemeClr val="dk1"/>
                </a:solidFill>
                <a:latin typeface="Arial"/>
                <a:ea typeface="Arial"/>
                <a:cs typeface="Arial"/>
                <a:sym typeface="Arial"/>
              </a:rPr>
              <a:t>Binomial Naive Bayes</a:t>
            </a:r>
            <a:endParaRPr sz="2400" b="1"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1" i="0" u="none" strike="noStrike" cap="none">
              <a:solidFill>
                <a:srgbClr val="000000"/>
              </a:solidFill>
              <a:latin typeface="Arial"/>
              <a:ea typeface="Arial"/>
              <a:cs typeface="Arial"/>
              <a:sym typeface="Arial"/>
            </a:endParaRPr>
          </a:p>
        </p:txBody>
      </p:sp>
      <p:sp>
        <p:nvSpPr>
          <p:cNvPr id="209" name="Google Shape;209;p34"/>
          <p:cNvSpPr txBox="1"/>
          <p:nvPr/>
        </p:nvSpPr>
        <p:spPr>
          <a:xfrm>
            <a:off x="287075" y="4011601"/>
            <a:ext cx="5241900" cy="523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1400" b="1" i="0" u="none" strike="noStrike" cap="none">
                <a:solidFill>
                  <a:schemeClr val="dk1"/>
                </a:solidFill>
                <a:latin typeface="Consolas"/>
                <a:ea typeface="Consolas"/>
                <a:cs typeface="Consolas"/>
                <a:sym typeface="Consolas"/>
              </a:rPr>
              <a:t>Multiclass Log Loss: 1.8844792675129325 </a:t>
            </a:r>
            <a:endParaRPr/>
          </a:p>
          <a:p>
            <a:pPr marL="0" marR="0" lvl="0" indent="0" algn="l" rtl="0">
              <a:lnSpc>
                <a:spcPct val="100000"/>
              </a:lnSpc>
              <a:spcBef>
                <a:spcPts val="0"/>
              </a:spcBef>
              <a:spcAft>
                <a:spcPts val="0"/>
              </a:spcAft>
              <a:buNone/>
            </a:pPr>
            <a:r>
              <a:rPr lang="en" sz="1400" b="1" i="0" u="none" strike="noStrike" cap="none">
                <a:solidFill>
                  <a:schemeClr val="dk1"/>
                </a:solidFill>
                <a:latin typeface="Consolas"/>
                <a:ea typeface="Consolas"/>
                <a:cs typeface="Consolas"/>
                <a:sym typeface="Consolas"/>
              </a:rPr>
              <a:t>Number of misclassified points 71.30956347884039</a:t>
            </a:r>
            <a:endParaRPr sz="1400" b="1" i="0" u="none" strike="noStrike" cap="none">
              <a:solidFill>
                <a:schemeClr val="dk1"/>
              </a:solidFill>
              <a:latin typeface="Arial"/>
              <a:ea typeface="Arial"/>
              <a:cs typeface="Arial"/>
              <a:sym typeface="Arial"/>
            </a:endParaRPr>
          </a:p>
        </p:txBody>
      </p:sp>
      <p:pic>
        <p:nvPicPr>
          <p:cNvPr id="210" name="Google Shape;210;p34"/>
          <p:cNvPicPr preferRelativeResize="0"/>
          <p:nvPr/>
        </p:nvPicPr>
        <p:blipFill rotWithShape="1">
          <a:blip r:embed="rId3">
            <a:alphaModFix/>
          </a:blip>
          <a:srcRect/>
          <a:stretch/>
        </p:blipFill>
        <p:spPr>
          <a:xfrm>
            <a:off x="28004" y="1422888"/>
            <a:ext cx="2880000" cy="2160000"/>
          </a:xfrm>
          <a:prstGeom prst="rect">
            <a:avLst/>
          </a:prstGeom>
          <a:noFill/>
          <a:ln>
            <a:noFill/>
          </a:ln>
        </p:spPr>
      </p:pic>
      <p:pic>
        <p:nvPicPr>
          <p:cNvPr id="211" name="Google Shape;211;p34"/>
          <p:cNvPicPr preferRelativeResize="0"/>
          <p:nvPr/>
        </p:nvPicPr>
        <p:blipFill rotWithShape="1">
          <a:blip r:embed="rId4">
            <a:alphaModFix/>
          </a:blip>
          <a:srcRect/>
          <a:stretch/>
        </p:blipFill>
        <p:spPr>
          <a:xfrm>
            <a:off x="3027795" y="1422888"/>
            <a:ext cx="2880000" cy="2160000"/>
          </a:xfrm>
          <a:prstGeom prst="rect">
            <a:avLst/>
          </a:prstGeom>
          <a:noFill/>
          <a:ln>
            <a:noFill/>
          </a:ln>
        </p:spPr>
      </p:pic>
      <p:pic>
        <p:nvPicPr>
          <p:cNvPr id="212" name="Google Shape;212;p34"/>
          <p:cNvPicPr preferRelativeResize="0"/>
          <p:nvPr/>
        </p:nvPicPr>
        <p:blipFill rotWithShape="1">
          <a:blip r:embed="rId5">
            <a:alphaModFix/>
          </a:blip>
          <a:srcRect/>
          <a:stretch/>
        </p:blipFill>
        <p:spPr>
          <a:xfrm>
            <a:off x="6027586" y="1422888"/>
            <a:ext cx="2880000" cy="2160000"/>
          </a:xfrm>
          <a:prstGeom prst="rect">
            <a:avLst/>
          </a:prstGeom>
          <a:noFill/>
          <a:ln>
            <a:noFill/>
          </a:ln>
        </p:spPr>
      </p:pic>
      <p:sp>
        <p:nvSpPr>
          <p:cNvPr id="213" name="Google Shape;213;p34"/>
          <p:cNvSpPr txBox="1"/>
          <p:nvPr/>
        </p:nvSpPr>
        <p:spPr>
          <a:xfrm>
            <a:off x="759589" y="3544350"/>
            <a:ext cx="1901400" cy="25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dirty="0">
                <a:solidFill>
                  <a:schemeClr val="tx1"/>
                </a:solidFill>
              </a:rPr>
              <a:t>Confusion matrix</a:t>
            </a:r>
            <a:endParaRPr sz="1200" dirty="0">
              <a:solidFill>
                <a:schemeClr val="tx1"/>
              </a:solidFill>
            </a:endParaRPr>
          </a:p>
        </p:txBody>
      </p:sp>
      <p:sp>
        <p:nvSpPr>
          <p:cNvPr id="214" name="Google Shape;214;p34"/>
          <p:cNvSpPr txBox="1"/>
          <p:nvPr/>
        </p:nvSpPr>
        <p:spPr>
          <a:xfrm>
            <a:off x="3639589" y="3577167"/>
            <a:ext cx="1989300" cy="25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dirty="0">
                <a:solidFill>
                  <a:schemeClr val="tx1"/>
                </a:solidFill>
              </a:rPr>
              <a:t>Precision matrix</a:t>
            </a:r>
            <a:endParaRPr sz="1200" dirty="0">
              <a:solidFill>
                <a:schemeClr val="tx1"/>
              </a:solidFill>
            </a:endParaRPr>
          </a:p>
        </p:txBody>
      </p:sp>
      <p:sp>
        <p:nvSpPr>
          <p:cNvPr id="215" name="Google Shape;215;p34"/>
          <p:cNvSpPr txBox="1"/>
          <p:nvPr/>
        </p:nvSpPr>
        <p:spPr>
          <a:xfrm>
            <a:off x="6851177" y="3562574"/>
            <a:ext cx="2176200" cy="36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dirty="0">
                <a:solidFill>
                  <a:schemeClr val="tx1"/>
                </a:solidFill>
              </a:rPr>
              <a:t>Recall matrix</a:t>
            </a:r>
            <a:endParaRPr sz="1200" dirty="0">
              <a:solidFill>
                <a:schemeClr val="tx1"/>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35"/>
          <p:cNvSpPr txBox="1"/>
          <p:nvPr/>
        </p:nvSpPr>
        <p:spPr>
          <a:xfrm>
            <a:off x="1548061" y="2183222"/>
            <a:ext cx="7862400" cy="604500"/>
          </a:xfrm>
          <a:prstGeom prst="rect">
            <a:avLst/>
          </a:prstGeom>
          <a:noFill/>
          <a:ln>
            <a:noFill/>
          </a:ln>
        </p:spPr>
        <p:txBody>
          <a:bodyPr spcFirstLastPara="1" wrap="square" lIns="68575" tIns="34275" rIns="68575" bIns="34275" anchor="ctr" anchorCtr="0">
            <a:normAutofit/>
          </a:bodyPr>
          <a:lstStyle/>
          <a:p>
            <a:pPr marL="0" marR="0" lvl="0" indent="0" algn="l" rtl="0">
              <a:lnSpc>
                <a:spcPct val="90000"/>
              </a:lnSpc>
              <a:spcBef>
                <a:spcPts val="0"/>
              </a:spcBef>
              <a:spcAft>
                <a:spcPts val="0"/>
              </a:spcAft>
              <a:buClr>
                <a:schemeClr val="dk1"/>
              </a:buClr>
              <a:buSzPts val="1100"/>
              <a:buFont typeface="Arial"/>
              <a:buNone/>
            </a:pPr>
            <a:r>
              <a:rPr lang="en" sz="3000" b="1" i="0" u="none" strike="noStrike" cap="none">
                <a:solidFill>
                  <a:srgbClr val="3F3F3F"/>
                </a:solidFill>
                <a:latin typeface="Arial"/>
                <a:ea typeface="Arial"/>
                <a:cs typeface="Arial"/>
                <a:sym typeface="Arial"/>
              </a:rPr>
              <a:t>Using Only ASM Features</a:t>
            </a:r>
            <a:endParaRPr sz="3000" b="1" i="0" u="none" strike="noStrike" cap="none">
              <a:solidFill>
                <a:srgbClr val="3F3F3F"/>
              </a:solidFill>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36"/>
          <p:cNvSpPr txBox="1"/>
          <p:nvPr/>
        </p:nvSpPr>
        <p:spPr>
          <a:xfrm>
            <a:off x="769500" y="3709075"/>
            <a:ext cx="1978500" cy="369302"/>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n" sz="1200" dirty="0">
                <a:solidFill>
                  <a:schemeClr val="tx1"/>
                </a:solidFill>
              </a:rPr>
              <a:t>Confusion matrix</a:t>
            </a:r>
            <a:endParaRPr sz="1200" b="0" i="0" u="none" strike="noStrike" cap="none" dirty="0">
              <a:solidFill>
                <a:schemeClr val="tx1"/>
              </a:solidFill>
              <a:latin typeface="Arial"/>
              <a:ea typeface="Arial"/>
              <a:cs typeface="Arial"/>
              <a:sym typeface="Arial"/>
            </a:endParaRPr>
          </a:p>
        </p:txBody>
      </p:sp>
      <p:sp>
        <p:nvSpPr>
          <p:cNvPr id="226" name="Google Shape;226;p36"/>
          <p:cNvSpPr txBox="1"/>
          <p:nvPr/>
        </p:nvSpPr>
        <p:spPr>
          <a:xfrm>
            <a:off x="7147520" y="3481410"/>
            <a:ext cx="2233200" cy="67913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1800"/>
              </a:spcBef>
              <a:spcAft>
                <a:spcPts val="400"/>
              </a:spcAft>
              <a:buClr>
                <a:schemeClr val="dk1"/>
              </a:buClr>
              <a:buSzPts val="1100"/>
              <a:buFont typeface="Arial"/>
              <a:buNone/>
            </a:pPr>
            <a:r>
              <a:rPr lang="en" sz="1200" dirty="0">
                <a:solidFill>
                  <a:schemeClr val="tx1"/>
                </a:solidFill>
                <a:highlight>
                  <a:srgbClr val="FFFFFF"/>
                </a:highlight>
              </a:rPr>
              <a:t>Recall matrix </a:t>
            </a:r>
            <a:endParaRPr sz="1200" i="0" u="none" strike="noStrike" cap="none" dirty="0">
              <a:solidFill>
                <a:schemeClr val="tx1"/>
              </a:solidFill>
              <a:highlight>
                <a:srgbClr val="FFFFFF"/>
              </a:highlight>
            </a:endParaRPr>
          </a:p>
        </p:txBody>
      </p:sp>
      <p:sp>
        <p:nvSpPr>
          <p:cNvPr id="227" name="Google Shape;227;p36"/>
          <p:cNvSpPr txBox="1"/>
          <p:nvPr/>
        </p:nvSpPr>
        <p:spPr>
          <a:xfrm>
            <a:off x="3165225" y="3685975"/>
            <a:ext cx="1780500" cy="615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endParaRPr sz="14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8" name="Google Shape;228;p36"/>
          <p:cNvSpPr txBox="1"/>
          <p:nvPr/>
        </p:nvSpPr>
        <p:spPr>
          <a:xfrm rot="-1275">
            <a:off x="274870" y="1018000"/>
            <a:ext cx="2426700" cy="646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n" sz="1600" b="1" i="0" u="none" strike="noStrike" cap="none">
                <a:solidFill>
                  <a:schemeClr val="dk1"/>
                </a:solidFill>
                <a:latin typeface="Arial"/>
                <a:ea typeface="Arial"/>
                <a:cs typeface="Arial"/>
                <a:sym typeface="Arial"/>
              </a:rPr>
              <a:t>Gaussian Naive Bayes</a:t>
            </a:r>
            <a:endParaRPr sz="1600" b="1"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1" i="0" u="none" strike="noStrike" cap="none">
              <a:solidFill>
                <a:srgbClr val="000000"/>
              </a:solidFill>
              <a:latin typeface="Arial"/>
              <a:ea typeface="Arial"/>
              <a:cs typeface="Arial"/>
              <a:sym typeface="Arial"/>
            </a:endParaRPr>
          </a:p>
        </p:txBody>
      </p:sp>
      <p:sp>
        <p:nvSpPr>
          <p:cNvPr id="229" name="Google Shape;229;p36"/>
          <p:cNvSpPr txBox="1"/>
          <p:nvPr/>
        </p:nvSpPr>
        <p:spPr>
          <a:xfrm>
            <a:off x="344191" y="4224325"/>
            <a:ext cx="5375100" cy="523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1400" b="1" i="0" u="none" strike="noStrike" cap="none" dirty="0">
                <a:solidFill>
                  <a:schemeClr val="dk1"/>
                </a:solidFill>
                <a:latin typeface="Consolas"/>
                <a:ea typeface="Consolas"/>
                <a:cs typeface="Consolas"/>
                <a:sym typeface="Consolas"/>
              </a:rPr>
              <a:t>Multiclass Log Loss: 7.8915221098370125 </a:t>
            </a:r>
            <a:endParaRPr dirty="0"/>
          </a:p>
          <a:p>
            <a:pPr marL="0" marR="0" lvl="0" indent="0" algn="l" rtl="0">
              <a:lnSpc>
                <a:spcPct val="100000"/>
              </a:lnSpc>
              <a:spcBef>
                <a:spcPts val="0"/>
              </a:spcBef>
              <a:spcAft>
                <a:spcPts val="0"/>
              </a:spcAft>
              <a:buNone/>
            </a:pPr>
            <a:r>
              <a:rPr lang="en" sz="1400" b="1" i="0" u="none" strike="noStrike" cap="none" dirty="0">
                <a:solidFill>
                  <a:schemeClr val="dk1"/>
                </a:solidFill>
                <a:latin typeface="Consolas"/>
                <a:ea typeface="Consolas"/>
                <a:cs typeface="Consolas"/>
                <a:sym typeface="Consolas"/>
              </a:rPr>
              <a:t>Number of misclassified points 35.288237254248585</a:t>
            </a:r>
            <a:endParaRPr sz="1400" b="1" i="0" u="none" strike="noStrike" cap="none" dirty="0">
              <a:solidFill>
                <a:schemeClr val="dk1"/>
              </a:solidFill>
              <a:latin typeface="Arial"/>
              <a:ea typeface="Arial"/>
              <a:cs typeface="Arial"/>
              <a:sym typeface="Arial"/>
            </a:endParaRPr>
          </a:p>
        </p:txBody>
      </p:sp>
      <p:pic>
        <p:nvPicPr>
          <p:cNvPr id="230" name="Google Shape;230;p36"/>
          <p:cNvPicPr preferRelativeResize="0"/>
          <p:nvPr/>
        </p:nvPicPr>
        <p:blipFill rotWithShape="1">
          <a:blip r:embed="rId3">
            <a:alphaModFix/>
          </a:blip>
          <a:srcRect/>
          <a:stretch/>
        </p:blipFill>
        <p:spPr>
          <a:xfrm>
            <a:off x="151742" y="1664950"/>
            <a:ext cx="2879999" cy="2160000"/>
          </a:xfrm>
          <a:prstGeom prst="rect">
            <a:avLst/>
          </a:prstGeom>
          <a:noFill/>
          <a:ln>
            <a:noFill/>
          </a:ln>
        </p:spPr>
      </p:pic>
      <p:pic>
        <p:nvPicPr>
          <p:cNvPr id="231" name="Google Shape;231;p36"/>
          <p:cNvPicPr preferRelativeResize="0"/>
          <p:nvPr/>
        </p:nvPicPr>
        <p:blipFill rotWithShape="1">
          <a:blip r:embed="rId4">
            <a:alphaModFix/>
          </a:blip>
          <a:srcRect/>
          <a:stretch/>
        </p:blipFill>
        <p:spPr>
          <a:xfrm>
            <a:off x="3277468" y="1664950"/>
            <a:ext cx="2880000" cy="2160000"/>
          </a:xfrm>
          <a:prstGeom prst="rect">
            <a:avLst/>
          </a:prstGeom>
          <a:noFill/>
          <a:ln>
            <a:noFill/>
          </a:ln>
        </p:spPr>
      </p:pic>
      <p:pic>
        <p:nvPicPr>
          <p:cNvPr id="232" name="Google Shape;232;p36"/>
          <p:cNvPicPr preferRelativeResize="0"/>
          <p:nvPr/>
        </p:nvPicPr>
        <p:blipFill rotWithShape="1">
          <a:blip r:embed="rId5">
            <a:alphaModFix/>
          </a:blip>
          <a:srcRect/>
          <a:stretch/>
        </p:blipFill>
        <p:spPr>
          <a:xfrm>
            <a:off x="6264000" y="1664950"/>
            <a:ext cx="2880000" cy="2160000"/>
          </a:xfrm>
          <a:prstGeom prst="rect">
            <a:avLst/>
          </a:prstGeom>
          <a:noFill/>
          <a:ln>
            <a:noFill/>
          </a:ln>
        </p:spPr>
      </p:pic>
      <p:sp>
        <p:nvSpPr>
          <p:cNvPr id="233" name="Google Shape;233;p36"/>
          <p:cNvSpPr txBox="1"/>
          <p:nvPr/>
        </p:nvSpPr>
        <p:spPr>
          <a:xfrm>
            <a:off x="4021793" y="3778375"/>
            <a:ext cx="2154000" cy="22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dirty="0">
                <a:solidFill>
                  <a:schemeClr val="tx1"/>
                </a:solidFill>
              </a:rPr>
              <a:t>Precision matrix </a:t>
            </a:r>
            <a:endParaRPr sz="1200" dirty="0">
              <a:solidFill>
                <a:schemeClr val="tx1"/>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37"/>
          <p:cNvSpPr txBox="1"/>
          <p:nvPr/>
        </p:nvSpPr>
        <p:spPr>
          <a:xfrm>
            <a:off x="194960" y="822901"/>
            <a:ext cx="3242100" cy="428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 sz="1600" b="1" i="0" u="none" strike="noStrike" cap="none">
                <a:solidFill>
                  <a:schemeClr val="dk1"/>
                </a:solidFill>
                <a:latin typeface="Arial"/>
                <a:ea typeface="Arial"/>
                <a:cs typeface="Arial"/>
                <a:sym typeface="Arial"/>
              </a:rPr>
              <a:t>Multinomial Naive Bayes</a:t>
            </a:r>
            <a:r>
              <a:rPr lang="en" sz="1800" b="1" i="0" u="none" strike="noStrike" cap="none">
                <a:solidFill>
                  <a:schemeClr val="dk1"/>
                </a:solidFill>
                <a:latin typeface="Arial"/>
                <a:ea typeface="Arial"/>
                <a:cs typeface="Arial"/>
                <a:sym typeface="Arial"/>
              </a:rPr>
              <a:t> </a:t>
            </a:r>
            <a:endParaRPr sz="1800" b="1" i="0" u="none" strike="noStrike" cap="none">
              <a:solidFill>
                <a:schemeClr val="dk1"/>
              </a:solidFill>
              <a:latin typeface="Arial"/>
              <a:ea typeface="Arial"/>
              <a:cs typeface="Arial"/>
              <a:sym typeface="Arial"/>
            </a:endParaRPr>
          </a:p>
        </p:txBody>
      </p:sp>
      <p:sp>
        <p:nvSpPr>
          <p:cNvPr id="239" name="Google Shape;239;p37"/>
          <p:cNvSpPr txBox="1"/>
          <p:nvPr/>
        </p:nvSpPr>
        <p:spPr>
          <a:xfrm>
            <a:off x="430394" y="4223872"/>
            <a:ext cx="5560828"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1400" b="1" i="0" u="none" strike="noStrike" cap="none" dirty="0">
                <a:solidFill>
                  <a:schemeClr val="dk1"/>
                </a:solidFill>
                <a:latin typeface="Consolas"/>
                <a:ea typeface="Consolas"/>
                <a:cs typeface="Consolas"/>
                <a:sym typeface="Consolas"/>
              </a:rPr>
              <a:t>Multiclass Log Loss: 22.17837935707226 </a:t>
            </a:r>
            <a:endParaRPr dirty="0"/>
          </a:p>
          <a:p>
            <a:pPr marL="0" marR="0" lvl="0" indent="0" algn="l" rtl="0">
              <a:lnSpc>
                <a:spcPct val="100000"/>
              </a:lnSpc>
              <a:spcBef>
                <a:spcPts val="0"/>
              </a:spcBef>
              <a:spcAft>
                <a:spcPts val="0"/>
              </a:spcAft>
              <a:buNone/>
            </a:pPr>
            <a:r>
              <a:rPr lang="en" sz="1400" b="1" i="0" u="none" strike="noStrike" cap="none" dirty="0">
                <a:solidFill>
                  <a:schemeClr val="dk1"/>
                </a:solidFill>
                <a:latin typeface="Consolas"/>
                <a:ea typeface="Consolas"/>
                <a:cs typeface="Consolas"/>
                <a:sym typeface="Consolas"/>
              </a:rPr>
              <a:t>Number of misclassified points: 61.879373542152614</a:t>
            </a:r>
            <a:endParaRPr sz="1400" b="1" i="0" u="none" strike="noStrike" cap="none" dirty="0">
              <a:solidFill>
                <a:schemeClr val="dk1"/>
              </a:solidFill>
              <a:latin typeface="Arial"/>
              <a:ea typeface="Arial"/>
              <a:cs typeface="Arial"/>
              <a:sym typeface="Arial"/>
            </a:endParaRPr>
          </a:p>
        </p:txBody>
      </p:sp>
      <p:pic>
        <p:nvPicPr>
          <p:cNvPr id="240" name="Google Shape;240;p37"/>
          <p:cNvPicPr preferRelativeResize="0"/>
          <p:nvPr/>
        </p:nvPicPr>
        <p:blipFill rotWithShape="1">
          <a:blip r:embed="rId3">
            <a:alphaModFix/>
          </a:blip>
          <a:srcRect/>
          <a:stretch/>
        </p:blipFill>
        <p:spPr>
          <a:xfrm>
            <a:off x="194960" y="1607495"/>
            <a:ext cx="2880000" cy="2160000"/>
          </a:xfrm>
          <a:prstGeom prst="rect">
            <a:avLst/>
          </a:prstGeom>
          <a:noFill/>
          <a:ln>
            <a:noFill/>
          </a:ln>
        </p:spPr>
      </p:pic>
      <p:pic>
        <p:nvPicPr>
          <p:cNvPr id="241" name="Google Shape;241;p37"/>
          <p:cNvPicPr preferRelativeResize="0"/>
          <p:nvPr/>
        </p:nvPicPr>
        <p:blipFill rotWithShape="1">
          <a:blip r:embed="rId4">
            <a:alphaModFix/>
          </a:blip>
          <a:srcRect/>
          <a:stretch/>
        </p:blipFill>
        <p:spPr>
          <a:xfrm>
            <a:off x="3132000" y="1607495"/>
            <a:ext cx="2880000" cy="2160000"/>
          </a:xfrm>
          <a:prstGeom prst="rect">
            <a:avLst/>
          </a:prstGeom>
          <a:noFill/>
          <a:ln>
            <a:noFill/>
          </a:ln>
        </p:spPr>
      </p:pic>
      <p:pic>
        <p:nvPicPr>
          <p:cNvPr id="242" name="Google Shape;242;p37"/>
          <p:cNvPicPr preferRelativeResize="0"/>
          <p:nvPr/>
        </p:nvPicPr>
        <p:blipFill rotWithShape="1">
          <a:blip r:embed="rId5">
            <a:alphaModFix/>
          </a:blip>
          <a:srcRect/>
          <a:stretch/>
        </p:blipFill>
        <p:spPr>
          <a:xfrm>
            <a:off x="6069040" y="1625468"/>
            <a:ext cx="2880000" cy="2160000"/>
          </a:xfrm>
          <a:prstGeom prst="rect">
            <a:avLst/>
          </a:prstGeom>
          <a:noFill/>
          <a:ln>
            <a:noFill/>
          </a:ln>
        </p:spPr>
      </p:pic>
      <p:sp>
        <p:nvSpPr>
          <p:cNvPr id="243" name="Google Shape;243;p37"/>
          <p:cNvSpPr txBox="1"/>
          <p:nvPr/>
        </p:nvSpPr>
        <p:spPr>
          <a:xfrm>
            <a:off x="828443" y="3730087"/>
            <a:ext cx="2066100" cy="36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dirty="0">
                <a:solidFill>
                  <a:schemeClr val="tx1"/>
                </a:solidFill>
              </a:rPr>
              <a:t>Confusion matrix</a:t>
            </a:r>
            <a:endParaRPr sz="1200" dirty="0">
              <a:solidFill>
                <a:schemeClr val="tx1"/>
              </a:solidFill>
            </a:endParaRPr>
          </a:p>
        </p:txBody>
      </p:sp>
      <p:sp>
        <p:nvSpPr>
          <p:cNvPr id="244" name="Google Shape;244;p37"/>
          <p:cNvSpPr txBox="1"/>
          <p:nvPr/>
        </p:nvSpPr>
        <p:spPr>
          <a:xfrm>
            <a:off x="3848022" y="3730087"/>
            <a:ext cx="2143200" cy="29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dirty="0">
                <a:solidFill>
                  <a:schemeClr val="tx1"/>
                </a:solidFill>
              </a:rPr>
              <a:t>Precision matrix </a:t>
            </a:r>
            <a:endParaRPr sz="1200" dirty="0">
              <a:solidFill>
                <a:schemeClr val="tx1"/>
              </a:solidFill>
            </a:endParaRPr>
          </a:p>
        </p:txBody>
      </p:sp>
      <p:sp>
        <p:nvSpPr>
          <p:cNvPr id="245" name="Google Shape;245;p37"/>
          <p:cNvSpPr txBox="1"/>
          <p:nvPr/>
        </p:nvSpPr>
        <p:spPr>
          <a:xfrm>
            <a:off x="6785062" y="3730087"/>
            <a:ext cx="1846500" cy="29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dirty="0">
                <a:solidFill>
                  <a:schemeClr val="tx1"/>
                </a:solidFill>
              </a:rPr>
              <a:t>Recall matrix </a:t>
            </a:r>
            <a:endParaRPr sz="1200" dirty="0">
              <a:solidFill>
                <a:schemeClr val="tx1"/>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38"/>
          <p:cNvSpPr txBox="1"/>
          <p:nvPr/>
        </p:nvSpPr>
        <p:spPr>
          <a:xfrm>
            <a:off x="340713" y="780396"/>
            <a:ext cx="2494800" cy="548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 sz="1600" b="1" i="0" u="none" strike="noStrike" cap="none">
                <a:solidFill>
                  <a:schemeClr val="dk1"/>
                </a:solidFill>
                <a:latin typeface="Arial"/>
                <a:ea typeface="Arial"/>
                <a:cs typeface="Arial"/>
                <a:sym typeface="Arial"/>
              </a:rPr>
              <a:t>Binomial Naive Bayes</a:t>
            </a:r>
            <a:endParaRPr sz="1600" b="1" i="0" u="none" strike="noStrike" cap="none">
              <a:solidFill>
                <a:schemeClr val="dk1"/>
              </a:solidFill>
              <a:latin typeface="Arial"/>
              <a:ea typeface="Arial"/>
              <a:cs typeface="Arial"/>
              <a:sym typeface="Arial"/>
            </a:endParaRPr>
          </a:p>
        </p:txBody>
      </p:sp>
      <p:sp>
        <p:nvSpPr>
          <p:cNvPr id="251" name="Google Shape;251;p38"/>
          <p:cNvSpPr txBox="1"/>
          <p:nvPr/>
        </p:nvSpPr>
        <p:spPr>
          <a:xfrm>
            <a:off x="312375" y="4101494"/>
            <a:ext cx="6413871"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1400" b="1" i="0" u="none" strike="noStrike" cap="none">
                <a:solidFill>
                  <a:schemeClr val="dk1"/>
                </a:solidFill>
                <a:latin typeface="Consolas"/>
                <a:ea typeface="Consolas"/>
                <a:cs typeface="Consolas"/>
                <a:sym typeface="Consolas"/>
              </a:rPr>
              <a:t>Multiclass Log Loss: 0.6327378324253271 </a:t>
            </a:r>
            <a:endParaRPr/>
          </a:p>
          <a:p>
            <a:pPr marL="0" marR="0" lvl="0" indent="0" algn="l" rtl="0">
              <a:lnSpc>
                <a:spcPct val="100000"/>
              </a:lnSpc>
              <a:spcBef>
                <a:spcPts val="0"/>
              </a:spcBef>
              <a:spcAft>
                <a:spcPts val="0"/>
              </a:spcAft>
              <a:buNone/>
            </a:pPr>
            <a:r>
              <a:rPr lang="en" sz="1400" b="1" i="0" u="none" strike="noStrike" cap="none">
                <a:solidFill>
                  <a:schemeClr val="dk1"/>
                </a:solidFill>
                <a:latin typeface="Consolas"/>
                <a:ea typeface="Consolas"/>
                <a:cs typeface="Consolas"/>
                <a:sym typeface="Consolas"/>
              </a:rPr>
              <a:t>Number of misclassified points 9.330223258913696</a:t>
            </a:r>
            <a:endParaRPr sz="1400" b="1" i="0" u="none" strike="noStrike" cap="none">
              <a:solidFill>
                <a:schemeClr val="dk1"/>
              </a:solidFill>
              <a:latin typeface="Arial"/>
              <a:ea typeface="Arial"/>
              <a:cs typeface="Arial"/>
              <a:sym typeface="Arial"/>
            </a:endParaRPr>
          </a:p>
        </p:txBody>
      </p:sp>
      <p:pic>
        <p:nvPicPr>
          <p:cNvPr id="252" name="Google Shape;252;p38"/>
          <p:cNvPicPr preferRelativeResize="0"/>
          <p:nvPr/>
        </p:nvPicPr>
        <p:blipFill rotWithShape="1">
          <a:blip r:embed="rId3">
            <a:alphaModFix/>
          </a:blip>
          <a:srcRect/>
          <a:stretch/>
        </p:blipFill>
        <p:spPr>
          <a:xfrm>
            <a:off x="108635" y="1617139"/>
            <a:ext cx="2880000" cy="2160000"/>
          </a:xfrm>
          <a:prstGeom prst="rect">
            <a:avLst/>
          </a:prstGeom>
          <a:noFill/>
          <a:ln>
            <a:noFill/>
          </a:ln>
        </p:spPr>
      </p:pic>
      <p:pic>
        <p:nvPicPr>
          <p:cNvPr id="253" name="Google Shape;253;p38"/>
          <p:cNvPicPr preferRelativeResize="0"/>
          <p:nvPr/>
        </p:nvPicPr>
        <p:blipFill rotWithShape="1">
          <a:blip r:embed="rId4">
            <a:alphaModFix/>
          </a:blip>
          <a:srcRect/>
          <a:stretch/>
        </p:blipFill>
        <p:spPr>
          <a:xfrm>
            <a:off x="3132000" y="1617139"/>
            <a:ext cx="2880000" cy="2160000"/>
          </a:xfrm>
          <a:prstGeom prst="rect">
            <a:avLst/>
          </a:prstGeom>
          <a:noFill/>
          <a:ln>
            <a:noFill/>
          </a:ln>
        </p:spPr>
      </p:pic>
      <p:pic>
        <p:nvPicPr>
          <p:cNvPr id="254" name="Google Shape;254;p38"/>
          <p:cNvPicPr preferRelativeResize="0"/>
          <p:nvPr/>
        </p:nvPicPr>
        <p:blipFill rotWithShape="1">
          <a:blip r:embed="rId5">
            <a:alphaModFix/>
          </a:blip>
          <a:srcRect/>
          <a:stretch/>
        </p:blipFill>
        <p:spPr>
          <a:xfrm>
            <a:off x="6095633" y="1617139"/>
            <a:ext cx="2880000" cy="2160000"/>
          </a:xfrm>
          <a:prstGeom prst="rect">
            <a:avLst/>
          </a:prstGeom>
          <a:noFill/>
          <a:ln>
            <a:noFill/>
          </a:ln>
        </p:spPr>
      </p:pic>
      <p:sp>
        <p:nvSpPr>
          <p:cNvPr id="255" name="Google Shape;255;p38"/>
          <p:cNvSpPr txBox="1"/>
          <p:nvPr/>
        </p:nvSpPr>
        <p:spPr>
          <a:xfrm>
            <a:off x="823535" y="3757382"/>
            <a:ext cx="2165100" cy="30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dirty="0">
                <a:solidFill>
                  <a:schemeClr val="tx1"/>
                </a:solidFill>
              </a:rPr>
              <a:t>Confusion matrix</a:t>
            </a:r>
            <a:endParaRPr sz="1200" dirty="0">
              <a:solidFill>
                <a:schemeClr val="tx1"/>
              </a:solidFill>
            </a:endParaRPr>
          </a:p>
        </p:txBody>
      </p:sp>
      <p:sp>
        <p:nvSpPr>
          <p:cNvPr id="256" name="Google Shape;256;p38"/>
          <p:cNvSpPr txBox="1"/>
          <p:nvPr/>
        </p:nvSpPr>
        <p:spPr>
          <a:xfrm>
            <a:off x="3969835" y="3740944"/>
            <a:ext cx="2110200" cy="30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dirty="0">
                <a:solidFill>
                  <a:schemeClr val="tx1"/>
                </a:solidFill>
              </a:rPr>
              <a:t>Precision matrix </a:t>
            </a:r>
            <a:endParaRPr sz="1200" dirty="0">
              <a:solidFill>
                <a:schemeClr val="tx1"/>
              </a:solidFill>
            </a:endParaRPr>
          </a:p>
        </p:txBody>
      </p:sp>
      <p:sp>
        <p:nvSpPr>
          <p:cNvPr id="257" name="Google Shape;257;p38"/>
          <p:cNvSpPr txBox="1"/>
          <p:nvPr/>
        </p:nvSpPr>
        <p:spPr>
          <a:xfrm>
            <a:off x="6993200" y="3735625"/>
            <a:ext cx="2000100" cy="30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dirty="0">
                <a:solidFill>
                  <a:schemeClr val="tx1"/>
                </a:solidFill>
              </a:rPr>
              <a:t>Recall matrix </a:t>
            </a:r>
            <a:endParaRPr sz="1200" dirty="0">
              <a:solidFill>
                <a:schemeClr val="tx1"/>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39"/>
          <p:cNvSpPr txBox="1"/>
          <p:nvPr/>
        </p:nvSpPr>
        <p:spPr>
          <a:xfrm>
            <a:off x="1558047" y="2129210"/>
            <a:ext cx="5487795" cy="731400"/>
          </a:xfrm>
          <a:prstGeom prst="rect">
            <a:avLst/>
          </a:prstGeom>
          <a:noFill/>
          <a:ln>
            <a:noFill/>
          </a:ln>
        </p:spPr>
        <p:txBody>
          <a:bodyPr spcFirstLastPara="1" wrap="square" lIns="68575" tIns="34275" rIns="68575" bIns="34275" anchor="ctr" anchorCtr="0">
            <a:normAutofit/>
          </a:bodyPr>
          <a:lstStyle/>
          <a:p>
            <a:pPr marL="0" marR="0" lvl="0" indent="0" algn="l" rtl="0">
              <a:lnSpc>
                <a:spcPct val="90000"/>
              </a:lnSpc>
              <a:spcBef>
                <a:spcPts val="0"/>
              </a:spcBef>
              <a:spcAft>
                <a:spcPts val="0"/>
              </a:spcAft>
              <a:buClr>
                <a:srgbClr val="3F3F3F"/>
              </a:buClr>
              <a:buSzPts val="3000"/>
              <a:buFont typeface="Arial"/>
              <a:buNone/>
            </a:pPr>
            <a:r>
              <a:rPr lang="en" sz="3000" b="1" i="0" u="none" strike="noStrike" cap="none">
                <a:solidFill>
                  <a:srgbClr val="3F3F3F"/>
                </a:solidFill>
                <a:latin typeface="Arial"/>
                <a:ea typeface="Arial"/>
                <a:cs typeface="Arial"/>
                <a:sym typeface="Arial"/>
              </a:rPr>
              <a:t>Using ASM + BYTE Together</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40"/>
          <p:cNvSpPr txBox="1"/>
          <p:nvPr/>
        </p:nvSpPr>
        <p:spPr>
          <a:xfrm>
            <a:off x="3930429" y="3713426"/>
            <a:ext cx="1835400" cy="369302"/>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 sz="1200" dirty="0">
                <a:solidFill>
                  <a:schemeClr val="tx1"/>
                </a:solidFill>
              </a:rPr>
              <a:t>Precision matrix </a:t>
            </a:r>
            <a:endParaRPr sz="1200" b="0" i="0" u="none" strike="noStrike" cap="none" dirty="0">
              <a:solidFill>
                <a:schemeClr val="tx1"/>
              </a:solidFill>
              <a:latin typeface="Arial"/>
              <a:ea typeface="Arial"/>
              <a:cs typeface="Arial"/>
              <a:sym typeface="Arial"/>
            </a:endParaRPr>
          </a:p>
        </p:txBody>
      </p:sp>
      <p:sp>
        <p:nvSpPr>
          <p:cNvPr id="268" name="Google Shape;268;p40"/>
          <p:cNvSpPr txBox="1"/>
          <p:nvPr/>
        </p:nvSpPr>
        <p:spPr>
          <a:xfrm>
            <a:off x="6810429" y="3742152"/>
            <a:ext cx="1956300" cy="523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 sz="1200" dirty="0"/>
              <a:t>Recall matrix </a:t>
            </a:r>
            <a:endParaRPr sz="1200" b="0" i="0" u="none" strike="noStrike" cap="none" dirty="0">
              <a:solidFill>
                <a:srgbClr val="000000"/>
              </a:solidFill>
              <a:latin typeface="Arial"/>
              <a:ea typeface="Arial"/>
              <a:cs typeface="Arial"/>
              <a:sym typeface="Arial"/>
            </a:endParaRPr>
          </a:p>
        </p:txBody>
      </p:sp>
      <p:sp>
        <p:nvSpPr>
          <p:cNvPr id="269" name="Google Shape;269;p40"/>
          <p:cNvSpPr txBox="1"/>
          <p:nvPr/>
        </p:nvSpPr>
        <p:spPr>
          <a:xfrm>
            <a:off x="531613" y="793701"/>
            <a:ext cx="2735789" cy="430857"/>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 sz="1600" b="1" i="0" u="none" strike="noStrike" cap="none">
                <a:solidFill>
                  <a:schemeClr val="dk1"/>
                </a:solidFill>
                <a:latin typeface="Arial"/>
                <a:ea typeface="Arial"/>
                <a:cs typeface="Arial"/>
                <a:sym typeface="Arial"/>
              </a:rPr>
              <a:t>Gaussian Naïve Bayes</a:t>
            </a:r>
            <a:endParaRPr sz="1600" b="1" i="0" u="none" strike="noStrike" cap="none">
              <a:solidFill>
                <a:schemeClr val="dk1"/>
              </a:solidFill>
              <a:latin typeface="Arial"/>
              <a:ea typeface="Arial"/>
              <a:cs typeface="Arial"/>
              <a:sym typeface="Arial"/>
            </a:endParaRPr>
          </a:p>
        </p:txBody>
      </p:sp>
      <p:pic>
        <p:nvPicPr>
          <p:cNvPr id="270" name="Google Shape;270;p40"/>
          <p:cNvPicPr preferRelativeResize="0"/>
          <p:nvPr/>
        </p:nvPicPr>
        <p:blipFill rotWithShape="1">
          <a:blip r:embed="rId3">
            <a:alphaModFix/>
          </a:blip>
          <a:srcRect/>
          <a:stretch/>
        </p:blipFill>
        <p:spPr>
          <a:xfrm>
            <a:off x="3267402" y="4461300"/>
            <a:ext cx="1755225" cy="377400"/>
          </a:xfrm>
          <a:prstGeom prst="rect">
            <a:avLst/>
          </a:prstGeom>
          <a:noFill/>
          <a:ln>
            <a:noFill/>
          </a:ln>
        </p:spPr>
      </p:pic>
      <p:sp>
        <p:nvSpPr>
          <p:cNvPr id="271" name="Google Shape;271;p40"/>
          <p:cNvSpPr txBox="1"/>
          <p:nvPr/>
        </p:nvSpPr>
        <p:spPr>
          <a:xfrm>
            <a:off x="3452763" y="4449900"/>
            <a:ext cx="17553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2" name="Google Shape;272;p40"/>
          <p:cNvSpPr txBox="1"/>
          <p:nvPr/>
        </p:nvSpPr>
        <p:spPr>
          <a:xfrm>
            <a:off x="216050" y="4274347"/>
            <a:ext cx="5610600" cy="523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1400" b="1" i="0" u="none" strike="noStrike" cap="none" dirty="0">
                <a:solidFill>
                  <a:schemeClr val="dk1"/>
                </a:solidFill>
                <a:latin typeface="Consolas"/>
                <a:ea typeface="Consolas"/>
                <a:cs typeface="Consolas"/>
                <a:sym typeface="Consolas"/>
              </a:rPr>
              <a:t>Multiclass Log Loss: 8.705086932710437 </a:t>
            </a:r>
            <a:endParaRPr dirty="0"/>
          </a:p>
          <a:p>
            <a:pPr marL="0" marR="0" lvl="0" indent="0" algn="l" rtl="0">
              <a:lnSpc>
                <a:spcPct val="100000"/>
              </a:lnSpc>
              <a:spcBef>
                <a:spcPts val="0"/>
              </a:spcBef>
              <a:spcAft>
                <a:spcPts val="0"/>
              </a:spcAft>
              <a:buNone/>
            </a:pPr>
            <a:r>
              <a:rPr lang="en" sz="1400" b="1" i="0" u="none" strike="noStrike" cap="none" dirty="0">
                <a:solidFill>
                  <a:schemeClr val="dk1"/>
                </a:solidFill>
                <a:latin typeface="Consolas"/>
                <a:ea typeface="Consolas"/>
                <a:cs typeface="Consolas"/>
                <a:sym typeface="Consolas"/>
              </a:rPr>
              <a:t>Number of misclassified points 26.15794735088304</a:t>
            </a:r>
            <a:endParaRPr sz="1400" b="1" i="0" u="none" strike="noStrike" cap="none" dirty="0">
              <a:solidFill>
                <a:schemeClr val="dk1"/>
              </a:solidFill>
              <a:latin typeface="Arial"/>
              <a:ea typeface="Arial"/>
              <a:cs typeface="Arial"/>
              <a:sym typeface="Arial"/>
            </a:endParaRPr>
          </a:p>
        </p:txBody>
      </p:sp>
      <p:pic>
        <p:nvPicPr>
          <p:cNvPr id="273" name="Google Shape;273;p40"/>
          <p:cNvPicPr preferRelativeResize="0"/>
          <p:nvPr/>
        </p:nvPicPr>
        <p:blipFill rotWithShape="1">
          <a:blip r:embed="rId4">
            <a:alphaModFix/>
          </a:blip>
          <a:srcRect/>
          <a:stretch/>
        </p:blipFill>
        <p:spPr>
          <a:xfrm>
            <a:off x="216050" y="1593453"/>
            <a:ext cx="2880000" cy="2160000"/>
          </a:xfrm>
          <a:prstGeom prst="rect">
            <a:avLst/>
          </a:prstGeom>
          <a:noFill/>
          <a:ln>
            <a:noFill/>
          </a:ln>
        </p:spPr>
      </p:pic>
      <p:pic>
        <p:nvPicPr>
          <p:cNvPr id="274" name="Google Shape;274;p40"/>
          <p:cNvPicPr preferRelativeResize="0"/>
          <p:nvPr/>
        </p:nvPicPr>
        <p:blipFill rotWithShape="1">
          <a:blip r:embed="rId5">
            <a:alphaModFix/>
          </a:blip>
          <a:srcRect/>
          <a:stretch/>
        </p:blipFill>
        <p:spPr>
          <a:xfrm>
            <a:off x="3132514" y="1641538"/>
            <a:ext cx="2880001" cy="2160000"/>
          </a:xfrm>
          <a:prstGeom prst="rect">
            <a:avLst/>
          </a:prstGeom>
          <a:noFill/>
          <a:ln>
            <a:noFill/>
          </a:ln>
        </p:spPr>
      </p:pic>
      <p:pic>
        <p:nvPicPr>
          <p:cNvPr id="275" name="Google Shape;275;p40"/>
          <p:cNvPicPr preferRelativeResize="0"/>
          <p:nvPr/>
        </p:nvPicPr>
        <p:blipFill rotWithShape="1">
          <a:blip r:embed="rId6">
            <a:alphaModFix/>
          </a:blip>
          <a:srcRect/>
          <a:stretch/>
        </p:blipFill>
        <p:spPr>
          <a:xfrm>
            <a:off x="6048991" y="1641538"/>
            <a:ext cx="2880001" cy="2160000"/>
          </a:xfrm>
          <a:prstGeom prst="rect">
            <a:avLst/>
          </a:prstGeom>
          <a:noFill/>
          <a:ln>
            <a:noFill/>
          </a:ln>
        </p:spPr>
      </p:pic>
      <p:sp>
        <p:nvSpPr>
          <p:cNvPr id="276" name="Google Shape;276;p40"/>
          <p:cNvSpPr txBox="1"/>
          <p:nvPr/>
        </p:nvSpPr>
        <p:spPr>
          <a:xfrm>
            <a:off x="977741" y="3725095"/>
            <a:ext cx="1956300" cy="186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dirty="0">
                <a:solidFill>
                  <a:schemeClr val="tx1"/>
                </a:solidFill>
              </a:rPr>
              <a:t>Confusion matrix </a:t>
            </a:r>
            <a:endParaRPr sz="1200" dirty="0">
              <a:solidFill>
                <a:schemeClr val="tx1"/>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41"/>
          <p:cNvSpPr txBox="1"/>
          <p:nvPr/>
        </p:nvSpPr>
        <p:spPr>
          <a:xfrm>
            <a:off x="388929" y="736350"/>
            <a:ext cx="3821564" cy="450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 sz="1800" b="1" i="0" u="none" strike="noStrike" cap="none">
                <a:solidFill>
                  <a:schemeClr val="dk1"/>
                </a:solidFill>
                <a:latin typeface="Arial"/>
                <a:ea typeface="Arial"/>
                <a:cs typeface="Arial"/>
                <a:sym typeface="Arial"/>
              </a:rPr>
              <a:t>Multinomial Naïve Bayes</a:t>
            </a:r>
            <a:endParaRPr sz="1800" b="1"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2"/>
              </a:solidFill>
              <a:latin typeface="Arial"/>
              <a:ea typeface="Arial"/>
              <a:cs typeface="Arial"/>
              <a:sym typeface="Arial"/>
            </a:endParaRPr>
          </a:p>
        </p:txBody>
      </p:sp>
      <p:sp>
        <p:nvSpPr>
          <p:cNvPr id="282" name="Google Shape;282;p41"/>
          <p:cNvSpPr txBox="1"/>
          <p:nvPr/>
        </p:nvSpPr>
        <p:spPr>
          <a:xfrm>
            <a:off x="485550" y="4143374"/>
            <a:ext cx="5518200" cy="523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1400" b="1" i="0" u="none" strike="noStrike" cap="none">
                <a:solidFill>
                  <a:schemeClr val="dk1"/>
                </a:solidFill>
                <a:latin typeface="Consolas"/>
                <a:ea typeface="Consolas"/>
                <a:cs typeface="Consolas"/>
                <a:sym typeface="Consolas"/>
              </a:rPr>
              <a:t>Multiclass Log Loss: 12.310811304180294 </a:t>
            </a:r>
            <a:endParaRPr/>
          </a:p>
          <a:p>
            <a:pPr marL="0" marR="0" lvl="0" indent="0" algn="l" rtl="0">
              <a:lnSpc>
                <a:spcPct val="100000"/>
              </a:lnSpc>
              <a:spcBef>
                <a:spcPts val="0"/>
              </a:spcBef>
              <a:spcAft>
                <a:spcPts val="0"/>
              </a:spcAft>
              <a:buNone/>
            </a:pPr>
            <a:r>
              <a:rPr lang="en" sz="1400" b="1" i="0" u="none" strike="noStrike" cap="none">
                <a:solidFill>
                  <a:schemeClr val="dk1"/>
                </a:solidFill>
                <a:latin typeface="Consolas"/>
                <a:ea typeface="Consolas"/>
                <a:cs typeface="Consolas"/>
                <a:sym typeface="Consolas"/>
              </a:rPr>
              <a:t>Number of misclassified points 34.155281572809066</a:t>
            </a:r>
            <a:endParaRPr sz="1400" b="1" i="0" u="none" strike="noStrike" cap="none">
              <a:solidFill>
                <a:schemeClr val="dk1"/>
              </a:solidFill>
              <a:latin typeface="Arial"/>
              <a:ea typeface="Arial"/>
              <a:cs typeface="Arial"/>
              <a:sym typeface="Arial"/>
            </a:endParaRPr>
          </a:p>
        </p:txBody>
      </p:sp>
      <p:pic>
        <p:nvPicPr>
          <p:cNvPr id="283" name="Google Shape;283;p41"/>
          <p:cNvPicPr preferRelativeResize="0"/>
          <p:nvPr/>
        </p:nvPicPr>
        <p:blipFill rotWithShape="1">
          <a:blip r:embed="rId3">
            <a:alphaModFix/>
          </a:blip>
          <a:srcRect/>
          <a:stretch/>
        </p:blipFill>
        <p:spPr>
          <a:xfrm>
            <a:off x="296948" y="1694479"/>
            <a:ext cx="2880000" cy="2160000"/>
          </a:xfrm>
          <a:prstGeom prst="rect">
            <a:avLst/>
          </a:prstGeom>
          <a:noFill/>
          <a:ln>
            <a:noFill/>
          </a:ln>
        </p:spPr>
      </p:pic>
      <p:pic>
        <p:nvPicPr>
          <p:cNvPr id="284" name="Google Shape;284;p41"/>
          <p:cNvPicPr preferRelativeResize="0"/>
          <p:nvPr/>
        </p:nvPicPr>
        <p:blipFill rotWithShape="1">
          <a:blip r:embed="rId4">
            <a:alphaModFix/>
          </a:blip>
          <a:srcRect/>
          <a:stretch/>
        </p:blipFill>
        <p:spPr>
          <a:xfrm>
            <a:off x="3384000" y="1694479"/>
            <a:ext cx="2880000" cy="2160000"/>
          </a:xfrm>
          <a:prstGeom prst="rect">
            <a:avLst/>
          </a:prstGeom>
          <a:noFill/>
          <a:ln>
            <a:noFill/>
          </a:ln>
        </p:spPr>
      </p:pic>
      <p:pic>
        <p:nvPicPr>
          <p:cNvPr id="285" name="Google Shape;285;p41"/>
          <p:cNvPicPr preferRelativeResize="0"/>
          <p:nvPr/>
        </p:nvPicPr>
        <p:blipFill rotWithShape="1">
          <a:blip r:embed="rId5">
            <a:alphaModFix/>
          </a:blip>
          <a:srcRect/>
          <a:stretch/>
        </p:blipFill>
        <p:spPr>
          <a:xfrm>
            <a:off x="6264000" y="1701580"/>
            <a:ext cx="2880000" cy="2160000"/>
          </a:xfrm>
          <a:prstGeom prst="rect">
            <a:avLst/>
          </a:prstGeom>
          <a:noFill/>
          <a:ln>
            <a:noFill/>
          </a:ln>
        </p:spPr>
      </p:pic>
      <p:sp>
        <p:nvSpPr>
          <p:cNvPr id="286" name="Google Shape;286;p41"/>
          <p:cNvSpPr txBox="1"/>
          <p:nvPr/>
        </p:nvSpPr>
        <p:spPr>
          <a:xfrm>
            <a:off x="972000" y="3787573"/>
            <a:ext cx="2253000" cy="36930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dirty="0">
                <a:solidFill>
                  <a:schemeClr val="tx1"/>
                </a:solidFill>
              </a:rPr>
              <a:t>Confusion matrix</a:t>
            </a:r>
            <a:endParaRPr sz="1200" dirty="0">
              <a:solidFill>
                <a:schemeClr val="tx1"/>
              </a:solidFill>
            </a:endParaRPr>
          </a:p>
        </p:txBody>
      </p:sp>
      <p:sp>
        <p:nvSpPr>
          <p:cNvPr id="287" name="Google Shape;287;p41"/>
          <p:cNvSpPr txBox="1"/>
          <p:nvPr/>
        </p:nvSpPr>
        <p:spPr>
          <a:xfrm>
            <a:off x="4114506" y="3769700"/>
            <a:ext cx="2253000" cy="285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dirty="0">
                <a:solidFill>
                  <a:schemeClr val="tx1"/>
                </a:solidFill>
              </a:rPr>
              <a:t>Precision matrix </a:t>
            </a:r>
            <a:endParaRPr sz="1200" dirty="0">
              <a:solidFill>
                <a:schemeClr val="tx1"/>
              </a:solidFill>
            </a:endParaRPr>
          </a:p>
        </p:txBody>
      </p:sp>
      <p:sp>
        <p:nvSpPr>
          <p:cNvPr id="288" name="Google Shape;288;p41"/>
          <p:cNvSpPr txBox="1"/>
          <p:nvPr/>
        </p:nvSpPr>
        <p:spPr>
          <a:xfrm>
            <a:off x="6994506" y="3769700"/>
            <a:ext cx="2055300" cy="285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dirty="0">
                <a:solidFill>
                  <a:schemeClr val="tx1"/>
                </a:solidFill>
              </a:rPr>
              <a:t>Recall matrix </a:t>
            </a:r>
            <a:endParaRPr sz="1200" dirty="0">
              <a:solidFill>
                <a:schemeClr val="tx1"/>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Google Shape;293;p42"/>
          <p:cNvSpPr txBox="1"/>
          <p:nvPr/>
        </p:nvSpPr>
        <p:spPr>
          <a:xfrm>
            <a:off x="435604" y="645255"/>
            <a:ext cx="2200941"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1" i="0" u="none" strike="noStrike" cap="none">
                <a:solidFill>
                  <a:srgbClr val="000000"/>
                </a:solidFill>
                <a:latin typeface="Arial"/>
                <a:ea typeface="Arial"/>
                <a:cs typeface="Arial"/>
                <a:sym typeface="Arial"/>
              </a:rPr>
              <a:t>Binomial Naïve Bayes</a:t>
            </a:r>
            <a:endParaRPr sz="1400" b="1" i="0" u="none" strike="noStrike" cap="none">
              <a:solidFill>
                <a:srgbClr val="000000"/>
              </a:solidFill>
              <a:latin typeface="Arial"/>
              <a:ea typeface="Arial"/>
              <a:cs typeface="Arial"/>
              <a:sym typeface="Arial"/>
            </a:endParaRPr>
          </a:p>
        </p:txBody>
      </p:sp>
      <p:sp>
        <p:nvSpPr>
          <p:cNvPr id="294" name="Google Shape;294;p42"/>
          <p:cNvSpPr txBox="1"/>
          <p:nvPr/>
        </p:nvSpPr>
        <p:spPr>
          <a:xfrm>
            <a:off x="435600" y="4231600"/>
            <a:ext cx="5574900" cy="523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1400" b="1" i="0" u="none" strike="noStrike" cap="none">
                <a:solidFill>
                  <a:schemeClr val="dk1"/>
                </a:solidFill>
                <a:latin typeface="Consolas"/>
                <a:ea typeface="Consolas"/>
                <a:cs typeface="Consolas"/>
                <a:sym typeface="Consolas"/>
              </a:rPr>
              <a:t>Multiclass Log Loss: 0.6085665092279653 </a:t>
            </a:r>
            <a:endParaRPr/>
          </a:p>
          <a:p>
            <a:pPr marL="0" marR="0" lvl="0" indent="0" algn="l" rtl="0">
              <a:lnSpc>
                <a:spcPct val="100000"/>
              </a:lnSpc>
              <a:spcBef>
                <a:spcPts val="0"/>
              </a:spcBef>
              <a:spcAft>
                <a:spcPts val="0"/>
              </a:spcAft>
              <a:buNone/>
            </a:pPr>
            <a:r>
              <a:rPr lang="en" sz="1400" b="1" i="0" u="none" strike="noStrike" cap="none">
                <a:solidFill>
                  <a:schemeClr val="dk1"/>
                </a:solidFill>
                <a:latin typeface="Consolas"/>
                <a:ea typeface="Consolas"/>
                <a:cs typeface="Consolas"/>
                <a:sym typeface="Consolas"/>
              </a:rPr>
              <a:t>Number of misclassified points 9.59680106631123</a:t>
            </a:r>
            <a:endParaRPr sz="1400" b="1" i="0" u="none" strike="noStrike" cap="none">
              <a:solidFill>
                <a:schemeClr val="dk1"/>
              </a:solidFill>
              <a:latin typeface="Arial"/>
              <a:ea typeface="Arial"/>
              <a:cs typeface="Arial"/>
              <a:sym typeface="Arial"/>
            </a:endParaRPr>
          </a:p>
        </p:txBody>
      </p:sp>
      <p:pic>
        <p:nvPicPr>
          <p:cNvPr id="295" name="Google Shape;295;p42"/>
          <p:cNvPicPr preferRelativeResize="0"/>
          <p:nvPr/>
        </p:nvPicPr>
        <p:blipFill rotWithShape="1">
          <a:blip r:embed="rId3">
            <a:alphaModFix/>
          </a:blip>
          <a:srcRect/>
          <a:stretch/>
        </p:blipFill>
        <p:spPr>
          <a:xfrm>
            <a:off x="96074" y="1565508"/>
            <a:ext cx="2880000" cy="2160000"/>
          </a:xfrm>
          <a:prstGeom prst="rect">
            <a:avLst/>
          </a:prstGeom>
          <a:noFill/>
          <a:ln>
            <a:noFill/>
          </a:ln>
        </p:spPr>
      </p:pic>
      <p:pic>
        <p:nvPicPr>
          <p:cNvPr id="296" name="Google Shape;296;p42"/>
          <p:cNvPicPr preferRelativeResize="0"/>
          <p:nvPr/>
        </p:nvPicPr>
        <p:blipFill rotWithShape="1">
          <a:blip r:embed="rId4">
            <a:alphaModFix/>
          </a:blip>
          <a:srcRect/>
          <a:stretch/>
        </p:blipFill>
        <p:spPr>
          <a:xfrm>
            <a:off x="3060259" y="1565508"/>
            <a:ext cx="2880000" cy="2160000"/>
          </a:xfrm>
          <a:prstGeom prst="rect">
            <a:avLst/>
          </a:prstGeom>
          <a:noFill/>
          <a:ln>
            <a:noFill/>
          </a:ln>
        </p:spPr>
      </p:pic>
      <p:pic>
        <p:nvPicPr>
          <p:cNvPr id="297" name="Google Shape;297;p42"/>
          <p:cNvPicPr preferRelativeResize="0"/>
          <p:nvPr/>
        </p:nvPicPr>
        <p:blipFill rotWithShape="1">
          <a:blip r:embed="rId5">
            <a:alphaModFix/>
          </a:blip>
          <a:srcRect/>
          <a:stretch/>
        </p:blipFill>
        <p:spPr>
          <a:xfrm>
            <a:off x="6010609" y="1581811"/>
            <a:ext cx="2880000" cy="2160000"/>
          </a:xfrm>
          <a:prstGeom prst="rect">
            <a:avLst/>
          </a:prstGeom>
          <a:noFill/>
          <a:ln>
            <a:noFill/>
          </a:ln>
        </p:spPr>
      </p:pic>
      <p:sp>
        <p:nvSpPr>
          <p:cNvPr id="298" name="Google Shape;298;p42"/>
          <p:cNvSpPr txBox="1"/>
          <p:nvPr/>
        </p:nvSpPr>
        <p:spPr>
          <a:xfrm>
            <a:off x="770150" y="3741811"/>
            <a:ext cx="2044200" cy="3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dirty="0">
                <a:solidFill>
                  <a:schemeClr val="tx1"/>
                </a:solidFill>
              </a:rPr>
              <a:t>Confusion matrix </a:t>
            </a:r>
            <a:endParaRPr sz="1200" dirty="0">
              <a:solidFill>
                <a:schemeClr val="tx1"/>
              </a:solidFill>
            </a:endParaRPr>
          </a:p>
        </p:txBody>
      </p:sp>
      <p:sp>
        <p:nvSpPr>
          <p:cNvPr id="299" name="Google Shape;299;p42"/>
          <p:cNvSpPr txBox="1"/>
          <p:nvPr/>
        </p:nvSpPr>
        <p:spPr>
          <a:xfrm>
            <a:off x="3775647" y="3763711"/>
            <a:ext cx="2099100" cy="30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dirty="0">
                <a:solidFill>
                  <a:schemeClr val="tx1"/>
                </a:solidFill>
              </a:rPr>
              <a:t>Precision matrix </a:t>
            </a:r>
            <a:endParaRPr sz="1200" dirty="0">
              <a:solidFill>
                <a:schemeClr val="tx1"/>
              </a:solidFill>
            </a:endParaRPr>
          </a:p>
        </p:txBody>
      </p:sp>
      <p:sp>
        <p:nvSpPr>
          <p:cNvPr id="300" name="Google Shape;300;p42"/>
          <p:cNvSpPr txBox="1"/>
          <p:nvPr/>
        </p:nvSpPr>
        <p:spPr>
          <a:xfrm>
            <a:off x="6848898" y="3763711"/>
            <a:ext cx="1846500" cy="30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dirty="0">
                <a:solidFill>
                  <a:schemeClr val="tx1"/>
                </a:solidFill>
              </a:rPr>
              <a:t>Recall matrix</a:t>
            </a:r>
            <a:endParaRPr sz="1200" dirty="0">
              <a:solidFill>
                <a:schemeClr val="tx1"/>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p43"/>
          <p:cNvSpPr txBox="1">
            <a:spLocks noGrp="1"/>
          </p:cNvSpPr>
          <p:nvPr>
            <p:ph type="title"/>
          </p:nvPr>
        </p:nvSpPr>
        <p:spPr>
          <a:xfrm>
            <a:off x="640753" y="536713"/>
            <a:ext cx="7862400" cy="7314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SzPts val="3000"/>
              <a:buNone/>
            </a:pPr>
            <a:r>
              <a:rPr lang="en"/>
              <a:t>Introducing Pixel Features</a:t>
            </a:r>
            <a:endParaRPr/>
          </a:p>
        </p:txBody>
      </p:sp>
      <p:pic>
        <p:nvPicPr>
          <p:cNvPr id="306" name="Google Shape;306;p43"/>
          <p:cNvPicPr preferRelativeResize="0"/>
          <p:nvPr/>
        </p:nvPicPr>
        <p:blipFill rotWithShape="1">
          <a:blip r:embed="rId3">
            <a:alphaModFix/>
          </a:blip>
          <a:srcRect/>
          <a:stretch/>
        </p:blipFill>
        <p:spPr>
          <a:xfrm>
            <a:off x="152400" y="1420525"/>
            <a:ext cx="3563701" cy="1562550"/>
          </a:xfrm>
          <a:prstGeom prst="rect">
            <a:avLst/>
          </a:prstGeom>
          <a:noFill/>
          <a:ln>
            <a:noFill/>
          </a:ln>
        </p:spPr>
      </p:pic>
      <p:pic>
        <p:nvPicPr>
          <p:cNvPr id="307" name="Google Shape;307;p43"/>
          <p:cNvPicPr preferRelativeResize="0"/>
          <p:nvPr/>
        </p:nvPicPr>
        <p:blipFill rotWithShape="1">
          <a:blip r:embed="rId4">
            <a:alphaModFix/>
          </a:blip>
          <a:srcRect/>
          <a:stretch/>
        </p:blipFill>
        <p:spPr>
          <a:xfrm>
            <a:off x="199349" y="3272125"/>
            <a:ext cx="3563701" cy="1220006"/>
          </a:xfrm>
          <a:prstGeom prst="rect">
            <a:avLst/>
          </a:prstGeom>
          <a:noFill/>
          <a:ln>
            <a:noFill/>
          </a:ln>
        </p:spPr>
      </p:pic>
      <p:sp>
        <p:nvSpPr>
          <p:cNvPr id="308" name="Google Shape;308;p43"/>
          <p:cNvSpPr txBox="1"/>
          <p:nvPr/>
        </p:nvSpPr>
        <p:spPr>
          <a:xfrm>
            <a:off x="3716100" y="1420525"/>
            <a:ext cx="5124600" cy="1851600"/>
          </a:xfrm>
          <a:prstGeom prst="rect">
            <a:avLst/>
          </a:prstGeom>
          <a:noFill/>
          <a:ln>
            <a:noFill/>
          </a:ln>
        </p:spPr>
        <p:txBody>
          <a:bodyPr spcFirstLastPara="1" wrap="square" lIns="91425" tIns="91425" rIns="91425" bIns="91425" anchor="t" anchorCtr="0">
            <a:spAutoFit/>
          </a:bodyPr>
          <a:lstStyle/>
          <a:p>
            <a:pPr marL="457200" marR="0" lvl="0" indent="-292100" algn="l" rtl="0">
              <a:lnSpc>
                <a:spcPct val="115000"/>
              </a:lnSpc>
              <a:spcBef>
                <a:spcPts val="0"/>
              </a:spcBef>
              <a:spcAft>
                <a:spcPts val="0"/>
              </a:spcAft>
              <a:buClr>
                <a:srgbClr val="374151"/>
              </a:buClr>
              <a:buSzPts val="1000"/>
              <a:buFont typeface="Roboto"/>
              <a:buChar char="●"/>
            </a:pPr>
            <a:r>
              <a:rPr lang="en" sz="1000" b="0" i="0" u="none" strike="noStrike" cap="none">
                <a:solidFill>
                  <a:srgbClr val="374151"/>
                </a:solidFill>
                <a:latin typeface="Roboto"/>
                <a:ea typeface="Roboto"/>
                <a:cs typeface="Roboto"/>
                <a:sym typeface="Roboto"/>
              </a:rPr>
              <a:t>Function 'collect_img_asm()' processes binary files from the 'asmFiles' directory, converting them into square images stored as PNG files within the same directory.</a:t>
            </a:r>
            <a:endParaRPr sz="1000" b="0" i="0" u="none" strike="noStrike" cap="none">
              <a:solidFill>
                <a:srgbClr val="374151"/>
              </a:solidFill>
              <a:latin typeface="Roboto"/>
              <a:ea typeface="Roboto"/>
              <a:cs typeface="Roboto"/>
              <a:sym typeface="Roboto"/>
            </a:endParaRPr>
          </a:p>
          <a:p>
            <a:pPr marL="457200" marR="0" lvl="0" indent="-292100" algn="l" rtl="0">
              <a:lnSpc>
                <a:spcPct val="115000"/>
              </a:lnSpc>
              <a:spcBef>
                <a:spcPts val="0"/>
              </a:spcBef>
              <a:spcAft>
                <a:spcPts val="0"/>
              </a:spcAft>
              <a:buClr>
                <a:srgbClr val="374151"/>
              </a:buClr>
              <a:buSzPts val="1000"/>
              <a:buFont typeface="Roboto"/>
              <a:buChar char="●"/>
            </a:pPr>
            <a:r>
              <a:rPr lang="en" sz="1000" b="0" i="0" u="none" strike="noStrike" cap="none">
                <a:solidFill>
                  <a:srgbClr val="374151"/>
                </a:solidFill>
                <a:latin typeface="Roboto"/>
                <a:ea typeface="Roboto"/>
                <a:cs typeface="Roboto"/>
                <a:sym typeface="Roboto"/>
              </a:rPr>
              <a:t>It determines each file's size to calculate the dimensions required for creating square images.</a:t>
            </a:r>
            <a:endParaRPr sz="1000" b="0" i="0" u="none" strike="noStrike" cap="none">
              <a:solidFill>
                <a:srgbClr val="374151"/>
              </a:solidFill>
              <a:latin typeface="Roboto"/>
              <a:ea typeface="Roboto"/>
              <a:cs typeface="Roboto"/>
              <a:sym typeface="Roboto"/>
            </a:endParaRPr>
          </a:p>
          <a:p>
            <a:pPr marL="457200" marR="0" lvl="0" indent="-285750" algn="l" rtl="0">
              <a:lnSpc>
                <a:spcPct val="115000"/>
              </a:lnSpc>
              <a:spcBef>
                <a:spcPts val="0"/>
              </a:spcBef>
              <a:spcAft>
                <a:spcPts val="0"/>
              </a:spcAft>
              <a:buClr>
                <a:srgbClr val="374151"/>
              </a:buClr>
              <a:buSzPts val="900"/>
              <a:buFont typeface="Roboto"/>
              <a:buChar char="●"/>
            </a:pPr>
            <a:r>
              <a:rPr lang="en" sz="1100" b="0" i="0" u="none" strike="noStrike" cap="none">
                <a:solidFill>
                  <a:srgbClr val="374151"/>
                </a:solidFill>
                <a:latin typeface="Roboto"/>
                <a:ea typeface="Roboto"/>
                <a:cs typeface="Roboto"/>
                <a:sym typeface="Roboto"/>
              </a:rPr>
              <a:t>Reshapes binary data into square format, converts it to PNG images, and optimizes storage by deleting the original files after conversion.</a:t>
            </a:r>
            <a:endParaRPr sz="900" b="0" i="0" u="none" strike="noStrike" cap="none">
              <a:solidFill>
                <a:srgbClr val="374151"/>
              </a:solidFill>
              <a:latin typeface="Roboto"/>
              <a:ea typeface="Roboto"/>
              <a:cs typeface="Roboto"/>
              <a:sym typeface="Roboto"/>
            </a:endParaRPr>
          </a:p>
          <a:p>
            <a:pPr marL="0" marR="0" lvl="0" indent="0" algn="l" rtl="0">
              <a:lnSpc>
                <a:spcPct val="115000"/>
              </a:lnSpc>
              <a:spcBef>
                <a:spcPts val="0"/>
              </a:spcBef>
              <a:spcAft>
                <a:spcPts val="0"/>
              </a:spcAft>
              <a:buClr>
                <a:srgbClr val="000000"/>
              </a:buClr>
              <a:buSzPts val="1000"/>
              <a:buFont typeface="Arial"/>
              <a:buNone/>
            </a:pPr>
            <a:endParaRPr sz="1000" b="0" i="0" u="none" strike="noStrike" cap="none">
              <a:solidFill>
                <a:srgbClr val="374151"/>
              </a:solidFill>
              <a:latin typeface="Roboto"/>
              <a:ea typeface="Roboto"/>
              <a:cs typeface="Roboto"/>
              <a:sym typeface="Roboto"/>
            </a:endParaRPr>
          </a:p>
          <a:p>
            <a:pPr marL="0" marR="0" lvl="0" indent="0" algn="l" rtl="0">
              <a:lnSpc>
                <a:spcPct val="100000"/>
              </a:lnSpc>
              <a:spcBef>
                <a:spcPts val="0"/>
              </a:spcBef>
              <a:spcAft>
                <a:spcPts val="0"/>
              </a:spcAft>
              <a:buClr>
                <a:srgbClr val="000000"/>
              </a:buClr>
              <a:buSzPts val="1400"/>
              <a:buFont typeface="Arial"/>
              <a:buNone/>
            </a:pPr>
            <a:endParaRPr sz="1400" b="1" i="0" u="none" strike="noStrike" cap="none">
              <a:solidFill>
                <a:srgbClr val="000000"/>
              </a:solidFill>
              <a:latin typeface="Arial"/>
              <a:ea typeface="Arial"/>
              <a:cs typeface="Arial"/>
              <a:sym typeface="Arial"/>
            </a:endParaRPr>
          </a:p>
        </p:txBody>
      </p:sp>
      <p:sp>
        <p:nvSpPr>
          <p:cNvPr id="309" name="Google Shape;309;p43"/>
          <p:cNvSpPr txBox="1"/>
          <p:nvPr/>
        </p:nvSpPr>
        <p:spPr>
          <a:xfrm>
            <a:off x="3810000" y="3272125"/>
            <a:ext cx="4936800" cy="1239000"/>
          </a:xfrm>
          <a:prstGeom prst="rect">
            <a:avLst/>
          </a:prstGeom>
          <a:noFill/>
          <a:ln>
            <a:noFill/>
          </a:ln>
        </p:spPr>
        <p:txBody>
          <a:bodyPr spcFirstLastPara="1" wrap="square" lIns="91425" tIns="91425" rIns="91425" bIns="91425" anchor="t" anchorCtr="0">
            <a:spAutoFit/>
          </a:bodyPr>
          <a:lstStyle/>
          <a:p>
            <a:pPr marL="457200" marR="0" lvl="0" indent="-292100" algn="just" rtl="0">
              <a:lnSpc>
                <a:spcPct val="115000"/>
              </a:lnSpc>
              <a:spcBef>
                <a:spcPts val="0"/>
              </a:spcBef>
              <a:spcAft>
                <a:spcPts val="0"/>
              </a:spcAft>
              <a:buClr>
                <a:srgbClr val="374151"/>
              </a:buClr>
              <a:buSzPts val="1000"/>
              <a:buFont typeface="Roboto"/>
              <a:buChar char="●"/>
            </a:pPr>
            <a:r>
              <a:rPr lang="en" sz="1000" b="0" i="0" u="none" strike="noStrike" cap="none">
                <a:solidFill>
                  <a:srgbClr val="374151"/>
                </a:solidFill>
                <a:latin typeface="Roboto"/>
                <a:ea typeface="Roboto"/>
                <a:cs typeface="Roboto"/>
                <a:sym typeface="Roboto"/>
              </a:rPr>
              <a:t>ImageFeatureExtractor class has a static method to extract image features, converting images from a specified directory into one-dimensional arrays.</a:t>
            </a:r>
            <a:endParaRPr sz="1000" b="0" i="0" u="none" strike="noStrike" cap="none">
              <a:solidFill>
                <a:srgbClr val="374151"/>
              </a:solidFill>
              <a:latin typeface="Roboto"/>
              <a:ea typeface="Roboto"/>
              <a:cs typeface="Roboto"/>
              <a:sym typeface="Roboto"/>
            </a:endParaRPr>
          </a:p>
          <a:p>
            <a:pPr marL="457200" marR="0" lvl="0" indent="-292100" algn="just" rtl="0">
              <a:lnSpc>
                <a:spcPct val="115000"/>
              </a:lnSpc>
              <a:spcBef>
                <a:spcPts val="0"/>
              </a:spcBef>
              <a:spcAft>
                <a:spcPts val="0"/>
              </a:spcAft>
              <a:buClr>
                <a:srgbClr val="374151"/>
              </a:buClr>
              <a:buSzPts val="1000"/>
              <a:buFont typeface="Roboto"/>
              <a:buChar char="●"/>
            </a:pPr>
            <a:r>
              <a:rPr lang="en" sz="1000" b="0" i="0" u="none" strike="noStrike" cap="none">
                <a:solidFill>
                  <a:srgbClr val="374151"/>
                </a:solidFill>
                <a:latin typeface="Roboto"/>
                <a:ea typeface="Roboto"/>
                <a:cs typeface="Roboto"/>
                <a:sym typeface="Roboto"/>
              </a:rPr>
              <a:t>These flattened arrays (limited to the first 800 pixels) are normalized, compiled into a dataset, and saved as a CSV file, facilitating their utilization in subsequent analysis or machine learning tasks.</a:t>
            </a:r>
            <a:endParaRPr sz="1000" b="0" i="0" u="none" strike="noStrike" cap="none">
              <a:solidFill>
                <a:srgbClr val="374151"/>
              </a:solidFill>
              <a:latin typeface="Roboto"/>
              <a:ea typeface="Roboto"/>
              <a:cs typeface="Roboto"/>
              <a:sym typeface="Roboto"/>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374151"/>
              </a:solidFill>
              <a:latin typeface="Roboto"/>
              <a:ea typeface="Roboto"/>
              <a:cs typeface="Roboto"/>
              <a:sym typeface="Roboto"/>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Google Shape;75;p17"/>
          <p:cNvSpPr txBox="1">
            <a:spLocks noGrp="1"/>
          </p:cNvSpPr>
          <p:nvPr>
            <p:ph type="body" idx="1"/>
          </p:nvPr>
        </p:nvSpPr>
        <p:spPr>
          <a:xfrm>
            <a:off x="628650" y="1369219"/>
            <a:ext cx="7886700" cy="2605800"/>
          </a:xfrm>
          <a:prstGeom prst="rect">
            <a:avLst/>
          </a:prstGeom>
          <a:noFill/>
          <a:ln>
            <a:noFill/>
          </a:ln>
        </p:spPr>
        <p:txBody>
          <a:bodyPr spcFirstLastPara="1" wrap="square" lIns="68575" tIns="34275" rIns="68575" bIns="34275" anchor="t" anchorCtr="0">
            <a:normAutofit/>
          </a:bodyPr>
          <a:lstStyle/>
          <a:p>
            <a:pPr marL="457200" lvl="0" indent="-304800" algn="l" rtl="0">
              <a:lnSpc>
                <a:spcPct val="115000"/>
              </a:lnSpc>
              <a:spcBef>
                <a:spcPts val="1500"/>
              </a:spcBef>
              <a:spcAft>
                <a:spcPts val="0"/>
              </a:spcAft>
              <a:buClr>
                <a:srgbClr val="374151"/>
              </a:buClr>
              <a:buSzPts val="1200"/>
              <a:buFont typeface="Roboto"/>
              <a:buChar char="●"/>
            </a:pPr>
            <a:r>
              <a:rPr lang="en" sz="1200" b="1">
                <a:solidFill>
                  <a:srgbClr val="374151"/>
                </a:solidFill>
                <a:latin typeface="Roboto"/>
                <a:ea typeface="Roboto"/>
                <a:cs typeface="Roboto"/>
                <a:sym typeface="Roboto"/>
              </a:rPr>
              <a:t>Size</a:t>
            </a:r>
            <a:r>
              <a:rPr lang="en" sz="1200">
                <a:solidFill>
                  <a:srgbClr val="374151"/>
                </a:solidFill>
                <a:latin typeface="Roboto"/>
                <a:ea typeface="Roboto"/>
                <a:cs typeface="Roboto"/>
                <a:sym typeface="Roboto"/>
              </a:rPr>
              <a:t>: This comprehensive dataset encompasses a total of 200GB, comprising two file formats: .asm and .bytes. The .bytes files account for 50GB, while the .asm files make up 150GB of data.</a:t>
            </a:r>
            <a:endParaRPr sz="1200">
              <a:solidFill>
                <a:srgbClr val="374151"/>
              </a:solidFill>
              <a:latin typeface="Roboto"/>
              <a:ea typeface="Roboto"/>
              <a:cs typeface="Roboto"/>
              <a:sym typeface="Roboto"/>
            </a:endParaRPr>
          </a:p>
          <a:p>
            <a:pPr marL="457200" lvl="0" indent="-304800" algn="l" rtl="0">
              <a:lnSpc>
                <a:spcPct val="115000"/>
              </a:lnSpc>
              <a:spcBef>
                <a:spcPts val="0"/>
              </a:spcBef>
              <a:spcAft>
                <a:spcPts val="0"/>
              </a:spcAft>
              <a:buClr>
                <a:srgbClr val="374151"/>
              </a:buClr>
              <a:buSzPts val="1200"/>
              <a:buFont typeface="Roboto"/>
              <a:buChar char="●"/>
            </a:pPr>
            <a:r>
              <a:rPr lang="en" sz="1200" b="1">
                <a:solidFill>
                  <a:srgbClr val="374151"/>
                </a:solidFill>
                <a:latin typeface="Roboto"/>
                <a:ea typeface="Roboto"/>
                <a:cs typeface="Roboto"/>
                <a:sym typeface="Roboto"/>
              </a:rPr>
              <a:t>File Counts</a:t>
            </a:r>
            <a:r>
              <a:rPr lang="en" sz="1200">
                <a:solidFill>
                  <a:srgbClr val="374151"/>
                </a:solidFill>
                <a:latin typeface="Roboto"/>
                <a:ea typeface="Roboto"/>
                <a:cs typeface="Roboto"/>
                <a:sym typeface="Roboto"/>
              </a:rPr>
              <a:t>: In total, there are 10,868 instances of each file type, summing up to 21,736 files in the dataset.</a:t>
            </a:r>
            <a:endParaRPr sz="1200">
              <a:solidFill>
                <a:srgbClr val="374151"/>
              </a:solidFill>
              <a:latin typeface="Roboto"/>
              <a:ea typeface="Roboto"/>
              <a:cs typeface="Roboto"/>
              <a:sym typeface="Roboto"/>
            </a:endParaRPr>
          </a:p>
          <a:p>
            <a:pPr marL="457200" lvl="0" indent="-304800" algn="l" rtl="0">
              <a:lnSpc>
                <a:spcPct val="115000"/>
              </a:lnSpc>
              <a:spcBef>
                <a:spcPts val="0"/>
              </a:spcBef>
              <a:spcAft>
                <a:spcPts val="0"/>
              </a:spcAft>
              <a:buClr>
                <a:srgbClr val="374151"/>
              </a:buClr>
              <a:buSzPts val="1200"/>
              <a:buFont typeface="Roboto"/>
              <a:buChar char="●"/>
            </a:pPr>
            <a:r>
              <a:rPr lang="en" sz="1200" b="1">
                <a:solidFill>
                  <a:srgbClr val="374151"/>
                </a:solidFill>
                <a:latin typeface="Roboto"/>
                <a:ea typeface="Roboto"/>
                <a:cs typeface="Roboto"/>
                <a:sym typeface="Roboto"/>
              </a:rPr>
              <a:t>File Formats</a:t>
            </a:r>
            <a:r>
              <a:rPr lang="en" sz="1200">
                <a:solidFill>
                  <a:srgbClr val="374151"/>
                </a:solidFill>
                <a:latin typeface="Roboto"/>
                <a:ea typeface="Roboto"/>
                <a:cs typeface="Roboto"/>
                <a:sym typeface="Roboto"/>
              </a:rPr>
              <a:t>: The .asm files contain assembly language code, while the .bytes files consist of raw hexadecimal data, excluding the PE header.</a:t>
            </a:r>
            <a:endParaRPr sz="1200">
              <a:solidFill>
                <a:srgbClr val="374151"/>
              </a:solidFill>
              <a:latin typeface="Roboto"/>
              <a:ea typeface="Roboto"/>
              <a:cs typeface="Roboto"/>
              <a:sym typeface="Roboto"/>
            </a:endParaRPr>
          </a:p>
          <a:p>
            <a:pPr marL="457200" lvl="0" indent="-304800" algn="l" rtl="0">
              <a:lnSpc>
                <a:spcPct val="115000"/>
              </a:lnSpc>
              <a:spcBef>
                <a:spcPts val="0"/>
              </a:spcBef>
              <a:spcAft>
                <a:spcPts val="0"/>
              </a:spcAft>
              <a:buClr>
                <a:srgbClr val="374151"/>
              </a:buClr>
              <a:buSzPts val="1200"/>
              <a:buFont typeface="Roboto"/>
              <a:buChar char="●"/>
            </a:pPr>
            <a:r>
              <a:rPr lang="en" sz="1200" b="1">
                <a:solidFill>
                  <a:srgbClr val="0F0F0F"/>
                </a:solidFill>
                <a:latin typeface="Roboto"/>
                <a:ea typeface="Roboto"/>
                <a:cs typeface="Roboto"/>
                <a:sym typeface="Roboto"/>
              </a:rPr>
              <a:t>Malware Categories</a:t>
            </a:r>
            <a:r>
              <a:rPr lang="en" sz="1200">
                <a:solidFill>
                  <a:srgbClr val="0F0F0F"/>
                </a:solidFill>
                <a:latin typeface="Roboto"/>
                <a:ea typeface="Roboto"/>
                <a:cs typeface="Roboto"/>
                <a:sym typeface="Roboto"/>
              </a:rPr>
              <a:t>: The dataset covers nine distinct types of malware, offering a diverse representation of malicious entities: 1.</a:t>
            </a:r>
            <a:r>
              <a:rPr lang="en" sz="1200" b="1">
                <a:solidFill>
                  <a:srgbClr val="374151"/>
                </a:solidFill>
                <a:latin typeface="Roboto"/>
                <a:ea typeface="Roboto"/>
                <a:cs typeface="Roboto"/>
                <a:sym typeface="Roboto"/>
              </a:rPr>
              <a:t>Ramnit</a:t>
            </a:r>
            <a:r>
              <a:rPr lang="en" sz="1200">
                <a:solidFill>
                  <a:srgbClr val="374151"/>
                </a:solidFill>
                <a:latin typeface="Roboto"/>
                <a:ea typeface="Roboto"/>
                <a:cs typeface="Roboto"/>
                <a:sym typeface="Roboto"/>
              </a:rPr>
              <a:t>, 2.</a:t>
            </a:r>
            <a:r>
              <a:rPr lang="en" sz="1200" b="1">
                <a:solidFill>
                  <a:srgbClr val="374151"/>
                </a:solidFill>
                <a:latin typeface="Roboto"/>
                <a:ea typeface="Roboto"/>
                <a:cs typeface="Roboto"/>
                <a:sym typeface="Roboto"/>
              </a:rPr>
              <a:t>Lollipop</a:t>
            </a:r>
            <a:r>
              <a:rPr lang="en" sz="1200">
                <a:solidFill>
                  <a:srgbClr val="374151"/>
                </a:solidFill>
                <a:latin typeface="Roboto"/>
                <a:ea typeface="Roboto"/>
                <a:cs typeface="Roboto"/>
                <a:sym typeface="Roboto"/>
              </a:rPr>
              <a:t>, 3.</a:t>
            </a:r>
            <a:r>
              <a:rPr lang="en" sz="1200" b="1">
                <a:solidFill>
                  <a:srgbClr val="374151"/>
                </a:solidFill>
                <a:latin typeface="Roboto"/>
                <a:ea typeface="Roboto"/>
                <a:cs typeface="Roboto"/>
                <a:sym typeface="Roboto"/>
              </a:rPr>
              <a:t>Kelihos_ver3</a:t>
            </a:r>
            <a:r>
              <a:rPr lang="en" sz="1200">
                <a:solidFill>
                  <a:srgbClr val="374151"/>
                </a:solidFill>
                <a:latin typeface="Roboto"/>
                <a:ea typeface="Roboto"/>
                <a:cs typeface="Roboto"/>
                <a:sym typeface="Roboto"/>
              </a:rPr>
              <a:t>, 4.</a:t>
            </a:r>
            <a:r>
              <a:rPr lang="en" sz="1200" b="1">
                <a:solidFill>
                  <a:srgbClr val="374151"/>
                </a:solidFill>
                <a:latin typeface="Roboto"/>
                <a:ea typeface="Roboto"/>
                <a:cs typeface="Roboto"/>
                <a:sym typeface="Roboto"/>
              </a:rPr>
              <a:t>Vundo</a:t>
            </a:r>
            <a:r>
              <a:rPr lang="en" sz="1200">
                <a:solidFill>
                  <a:srgbClr val="374151"/>
                </a:solidFill>
                <a:latin typeface="Roboto"/>
                <a:ea typeface="Roboto"/>
                <a:cs typeface="Roboto"/>
                <a:sym typeface="Roboto"/>
              </a:rPr>
              <a:t>, 5.</a:t>
            </a:r>
            <a:r>
              <a:rPr lang="en" sz="1200" b="1">
                <a:solidFill>
                  <a:srgbClr val="374151"/>
                </a:solidFill>
                <a:latin typeface="Roboto"/>
                <a:ea typeface="Roboto"/>
                <a:cs typeface="Roboto"/>
                <a:sym typeface="Roboto"/>
              </a:rPr>
              <a:t>Simda</a:t>
            </a:r>
            <a:r>
              <a:rPr lang="en" sz="1200">
                <a:solidFill>
                  <a:srgbClr val="374151"/>
                </a:solidFill>
                <a:latin typeface="Roboto"/>
                <a:ea typeface="Roboto"/>
                <a:cs typeface="Roboto"/>
                <a:sym typeface="Roboto"/>
              </a:rPr>
              <a:t>, 6.</a:t>
            </a:r>
            <a:r>
              <a:rPr lang="en" sz="1200" b="1">
                <a:solidFill>
                  <a:srgbClr val="374151"/>
                </a:solidFill>
                <a:latin typeface="Roboto"/>
                <a:ea typeface="Roboto"/>
                <a:cs typeface="Roboto"/>
                <a:sym typeface="Roboto"/>
              </a:rPr>
              <a:t>Tracur</a:t>
            </a:r>
            <a:r>
              <a:rPr lang="en" sz="1200">
                <a:solidFill>
                  <a:srgbClr val="374151"/>
                </a:solidFill>
                <a:latin typeface="Roboto"/>
                <a:ea typeface="Roboto"/>
                <a:cs typeface="Roboto"/>
                <a:sym typeface="Roboto"/>
              </a:rPr>
              <a:t>, 7.</a:t>
            </a:r>
            <a:r>
              <a:rPr lang="en" sz="1200" b="1">
                <a:solidFill>
                  <a:srgbClr val="374151"/>
                </a:solidFill>
                <a:latin typeface="Roboto"/>
                <a:ea typeface="Roboto"/>
                <a:cs typeface="Roboto"/>
                <a:sym typeface="Roboto"/>
              </a:rPr>
              <a:t>Kelihos_ver1</a:t>
            </a:r>
            <a:r>
              <a:rPr lang="en" sz="1200">
                <a:solidFill>
                  <a:srgbClr val="374151"/>
                </a:solidFill>
                <a:latin typeface="Roboto"/>
                <a:ea typeface="Roboto"/>
                <a:cs typeface="Roboto"/>
                <a:sym typeface="Roboto"/>
              </a:rPr>
              <a:t>, 8.</a:t>
            </a:r>
            <a:r>
              <a:rPr lang="en" sz="1200" b="1">
                <a:solidFill>
                  <a:srgbClr val="374151"/>
                </a:solidFill>
                <a:latin typeface="Roboto"/>
                <a:ea typeface="Roboto"/>
                <a:cs typeface="Roboto"/>
                <a:sym typeface="Roboto"/>
              </a:rPr>
              <a:t>Obfuscator</a:t>
            </a:r>
            <a:r>
              <a:rPr lang="en" sz="1200">
                <a:solidFill>
                  <a:srgbClr val="374151"/>
                </a:solidFill>
                <a:latin typeface="Roboto"/>
                <a:ea typeface="Roboto"/>
                <a:cs typeface="Roboto"/>
                <a:sym typeface="Roboto"/>
              </a:rPr>
              <a:t>.</a:t>
            </a:r>
            <a:r>
              <a:rPr lang="en" sz="1200" b="1">
                <a:solidFill>
                  <a:srgbClr val="374151"/>
                </a:solidFill>
                <a:latin typeface="Roboto"/>
                <a:ea typeface="Roboto"/>
                <a:cs typeface="Roboto"/>
                <a:sym typeface="Roboto"/>
              </a:rPr>
              <a:t>ACY</a:t>
            </a:r>
            <a:r>
              <a:rPr lang="en" sz="1200">
                <a:solidFill>
                  <a:srgbClr val="374151"/>
                </a:solidFill>
                <a:latin typeface="Roboto"/>
                <a:ea typeface="Roboto"/>
                <a:cs typeface="Roboto"/>
                <a:sym typeface="Roboto"/>
              </a:rPr>
              <a:t>, 9.</a:t>
            </a:r>
            <a:r>
              <a:rPr lang="en" sz="1200" b="1">
                <a:solidFill>
                  <a:srgbClr val="374151"/>
                </a:solidFill>
                <a:latin typeface="Roboto"/>
                <a:ea typeface="Roboto"/>
                <a:cs typeface="Roboto"/>
                <a:sym typeface="Roboto"/>
              </a:rPr>
              <a:t>Gatak</a:t>
            </a:r>
            <a:r>
              <a:rPr lang="en" sz="1200">
                <a:solidFill>
                  <a:srgbClr val="374151"/>
                </a:solidFill>
                <a:latin typeface="Roboto"/>
                <a:ea typeface="Roboto"/>
                <a:cs typeface="Roboto"/>
                <a:sym typeface="Roboto"/>
              </a:rPr>
              <a:t>.</a:t>
            </a:r>
            <a:endParaRPr sz="1200">
              <a:solidFill>
                <a:srgbClr val="374151"/>
              </a:solidFill>
              <a:latin typeface="Roboto"/>
              <a:ea typeface="Roboto"/>
              <a:cs typeface="Roboto"/>
              <a:sym typeface="Roboto"/>
            </a:endParaRPr>
          </a:p>
          <a:p>
            <a:pPr marL="0" lvl="0" indent="0" algn="l" rtl="0">
              <a:lnSpc>
                <a:spcPct val="90000"/>
              </a:lnSpc>
              <a:spcBef>
                <a:spcPts val="1500"/>
              </a:spcBef>
              <a:spcAft>
                <a:spcPts val="1200"/>
              </a:spcAft>
              <a:buSzPts val="2100"/>
              <a:buNone/>
            </a:pPr>
            <a:endParaRPr/>
          </a:p>
        </p:txBody>
      </p:sp>
      <p:sp>
        <p:nvSpPr>
          <p:cNvPr id="76" name="Google Shape;76;p17"/>
          <p:cNvSpPr txBox="1">
            <a:spLocks noGrp="1"/>
          </p:cNvSpPr>
          <p:nvPr>
            <p:ph type="title"/>
          </p:nvPr>
        </p:nvSpPr>
        <p:spPr>
          <a:xfrm>
            <a:off x="640753" y="536713"/>
            <a:ext cx="7862400" cy="7314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SzPts val="3000"/>
              <a:buNone/>
            </a:pPr>
            <a:r>
              <a:rPr lang="en"/>
              <a:t>About Data Set</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Google Shape;314;p44"/>
          <p:cNvSpPr txBox="1">
            <a:spLocks noGrp="1"/>
          </p:cNvSpPr>
          <p:nvPr>
            <p:ph type="body" idx="1"/>
          </p:nvPr>
        </p:nvSpPr>
        <p:spPr>
          <a:xfrm>
            <a:off x="4429125" y="1505675"/>
            <a:ext cx="4086300" cy="2469300"/>
          </a:xfrm>
          <a:prstGeom prst="rect">
            <a:avLst/>
          </a:prstGeom>
          <a:noFill/>
          <a:ln>
            <a:noFill/>
          </a:ln>
        </p:spPr>
        <p:txBody>
          <a:bodyPr spcFirstLastPara="1" wrap="square" lIns="68575" tIns="34275" rIns="68575" bIns="34275" anchor="t" anchorCtr="0">
            <a:normAutofit/>
          </a:bodyPr>
          <a:lstStyle/>
          <a:p>
            <a:pPr marL="0" lvl="0" indent="0" algn="l" rtl="0">
              <a:lnSpc>
                <a:spcPct val="90000"/>
              </a:lnSpc>
              <a:spcBef>
                <a:spcPts val="800"/>
              </a:spcBef>
              <a:spcAft>
                <a:spcPts val="1200"/>
              </a:spcAft>
              <a:buSzPts val="2100"/>
              <a:buNone/>
            </a:pPr>
            <a:r>
              <a:rPr lang="en" sz="1800"/>
              <a:t>By extracting 800 - pixel values, this process captures basic visual information from images. These features might encapsulate patterns, textures, or distinctive elements within the images, aiding in subsequent analysis or pattern recognition.</a:t>
            </a:r>
            <a:endParaRPr sz="1800"/>
          </a:p>
        </p:txBody>
      </p:sp>
      <p:sp>
        <p:nvSpPr>
          <p:cNvPr id="315" name="Google Shape;315;p44"/>
          <p:cNvSpPr txBox="1">
            <a:spLocks noGrp="1"/>
          </p:cNvSpPr>
          <p:nvPr>
            <p:ph type="title"/>
          </p:nvPr>
        </p:nvSpPr>
        <p:spPr>
          <a:xfrm>
            <a:off x="640753" y="536713"/>
            <a:ext cx="7862400" cy="7314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SzPts val="3000"/>
              <a:buNone/>
            </a:pPr>
            <a:r>
              <a:rPr lang="en"/>
              <a:t>Example of .asm -&gt; .png</a:t>
            </a:r>
            <a:endParaRPr/>
          </a:p>
        </p:txBody>
      </p:sp>
      <p:pic>
        <p:nvPicPr>
          <p:cNvPr id="316" name="Google Shape;316;p44"/>
          <p:cNvPicPr preferRelativeResize="0"/>
          <p:nvPr/>
        </p:nvPicPr>
        <p:blipFill rotWithShape="1">
          <a:blip r:embed="rId3">
            <a:alphaModFix/>
          </a:blip>
          <a:srcRect/>
          <a:stretch/>
        </p:blipFill>
        <p:spPr>
          <a:xfrm>
            <a:off x="373700" y="1428750"/>
            <a:ext cx="3560875" cy="232042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p45"/>
          <p:cNvSpPr txBox="1">
            <a:spLocks noGrp="1"/>
          </p:cNvSpPr>
          <p:nvPr>
            <p:ph type="title"/>
          </p:nvPr>
        </p:nvSpPr>
        <p:spPr>
          <a:xfrm>
            <a:off x="328864" y="319058"/>
            <a:ext cx="7862400" cy="7314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SzPts val="3000"/>
              <a:buNone/>
            </a:pPr>
            <a:r>
              <a:rPr lang="en"/>
              <a:t>Exploratory Data Analysis </a:t>
            </a:r>
            <a:endParaRPr/>
          </a:p>
        </p:txBody>
      </p:sp>
      <p:pic>
        <p:nvPicPr>
          <p:cNvPr id="322" name="Google Shape;322;p45"/>
          <p:cNvPicPr preferRelativeResize="0"/>
          <p:nvPr/>
        </p:nvPicPr>
        <p:blipFill rotWithShape="1">
          <a:blip r:embed="rId3">
            <a:alphaModFix/>
          </a:blip>
          <a:srcRect b="10913"/>
          <a:stretch/>
        </p:blipFill>
        <p:spPr>
          <a:xfrm>
            <a:off x="265150" y="1268125"/>
            <a:ext cx="4320000" cy="2880000"/>
          </a:xfrm>
          <a:prstGeom prst="rect">
            <a:avLst/>
          </a:prstGeom>
          <a:noFill/>
          <a:ln>
            <a:noFill/>
          </a:ln>
        </p:spPr>
      </p:pic>
      <p:pic>
        <p:nvPicPr>
          <p:cNvPr id="323" name="Google Shape;323;p45"/>
          <p:cNvPicPr preferRelativeResize="0"/>
          <p:nvPr/>
        </p:nvPicPr>
        <p:blipFill rotWithShape="1">
          <a:blip r:embed="rId4">
            <a:alphaModFix/>
          </a:blip>
          <a:srcRect t="2367"/>
          <a:stretch/>
        </p:blipFill>
        <p:spPr>
          <a:xfrm>
            <a:off x="4451803" y="1493340"/>
            <a:ext cx="4320000" cy="2811842"/>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Google Shape;328;p46"/>
          <p:cNvSpPr txBox="1">
            <a:spLocks noGrp="1"/>
          </p:cNvSpPr>
          <p:nvPr>
            <p:ph type="body" idx="1"/>
          </p:nvPr>
        </p:nvSpPr>
        <p:spPr>
          <a:xfrm>
            <a:off x="628650" y="1369219"/>
            <a:ext cx="7886700" cy="2605800"/>
          </a:xfrm>
          <a:prstGeom prst="rect">
            <a:avLst/>
          </a:prstGeom>
          <a:noFill/>
          <a:ln>
            <a:noFill/>
          </a:ln>
        </p:spPr>
        <p:txBody>
          <a:bodyPr spcFirstLastPara="1" wrap="square" lIns="68575" tIns="34275" rIns="68575" bIns="34275" anchor="t" anchorCtr="0">
            <a:normAutofit/>
          </a:bodyPr>
          <a:lstStyle/>
          <a:p>
            <a:pPr marL="0" lvl="0" indent="0" algn="l" rtl="0">
              <a:lnSpc>
                <a:spcPct val="90000"/>
              </a:lnSpc>
              <a:spcBef>
                <a:spcPts val="800"/>
              </a:spcBef>
              <a:spcAft>
                <a:spcPts val="0"/>
              </a:spcAft>
              <a:buSzPts val="2100"/>
              <a:buNone/>
            </a:pPr>
            <a:r>
              <a:rPr lang="en" sz="1700" b="1" dirty="0">
                <a:solidFill>
                  <a:schemeClr val="dk1"/>
                </a:solidFill>
              </a:rPr>
              <a:t>Model Building Using Calibrated (‘sigmoid’) XGB – Classifier  </a:t>
            </a:r>
            <a:endParaRPr sz="1700" b="1" dirty="0">
              <a:solidFill>
                <a:schemeClr val="dk1"/>
              </a:solidFill>
            </a:endParaRPr>
          </a:p>
          <a:p>
            <a:pPr marL="0" lvl="0" indent="0" algn="l" rtl="0">
              <a:lnSpc>
                <a:spcPct val="90000"/>
              </a:lnSpc>
              <a:spcBef>
                <a:spcPts val="1200"/>
              </a:spcBef>
              <a:spcAft>
                <a:spcPts val="1200"/>
              </a:spcAft>
              <a:buSzPts val="2100"/>
              <a:buNone/>
            </a:pPr>
            <a:endParaRPr dirty="0"/>
          </a:p>
        </p:txBody>
      </p:sp>
      <p:sp>
        <p:nvSpPr>
          <p:cNvPr id="329" name="Google Shape;329;p46"/>
          <p:cNvSpPr txBox="1">
            <a:spLocks noGrp="1"/>
          </p:cNvSpPr>
          <p:nvPr>
            <p:ph type="title"/>
          </p:nvPr>
        </p:nvSpPr>
        <p:spPr>
          <a:xfrm>
            <a:off x="640753" y="536713"/>
            <a:ext cx="7862400" cy="7314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SzPts val="3000"/>
              <a:buNone/>
            </a:pPr>
            <a:r>
              <a:rPr lang="en"/>
              <a:t>ASM+BYTE+PIXEL Features</a:t>
            </a:r>
            <a:endParaRPr/>
          </a:p>
        </p:txBody>
      </p:sp>
      <p:pic>
        <p:nvPicPr>
          <p:cNvPr id="330" name="Google Shape;330;p46"/>
          <p:cNvPicPr preferRelativeResize="0"/>
          <p:nvPr/>
        </p:nvPicPr>
        <p:blipFill rotWithShape="1">
          <a:blip r:embed="rId3">
            <a:alphaModFix/>
          </a:blip>
          <a:srcRect/>
          <a:stretch/>
        </p:blipFill>
        <p:spPr>
          <a:xfrm>
            <a:off x="1346792" y="1751901"/>
            <a:ext cx="6251944" cy="2854886"/>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Google Shape;335;p47"/>
          <p:cNvSpPr txBox="1">
            <a:spLocks noGrp="1"/>
          </p:cNvSpPr>
          <p:nvPr>
            <p:ph type="title"/>
          </p:nvPr>
        </p:nvSpPr>
        <p:spPr>
          <a:xfrm>
            <a:off x="158744" y="359725"/>
            <a:ext cx="7862400" cy="7314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SzPts val="3000"/>
              <a:buNone/>
            </a:pPr>
            <a:r>
              <a:rPr lang="en"/>
              <a:t>Test Metrics</a:t>
            </a:r>
            <a:endParaRPr/>
          </a:p>
        </p:txBody>
      </p:sp>
      <p:sp>
        <p:nvSpPr>
          <p:cNvPr id="336" name="Google Shape;336;p47"/>
          <p:cNvSpPr txBox="1"/>
          <p:nvPr/>
        </p:nvSpPr>
        <p:spPr>
          <a:xfrm>
            <a:off x="237461" y="4186657"/>
            <a:ext cx="5582092"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1400" b="1" i="0" u="none" strike="noStrike" cap="none" dirty="0">
                <a:solidFill>
                  <a:schemeClr val="dk1"/>
                </a:solidFill>
                <a:latin typeface="Consolas"/>
                <a:ea typeface="Consolas"/>
                <a:cs typeface="Consolas"/>
                <a:sym typeface="Consolas"/>
              </a:rPr>
              <a:t>Multiclass Log Loss: 0.08452043784791066 </a:t>
            </a:r>
            <a:endParaRPr dirty="0"/>
          </a:p>
          <a:p>
            <a:pPr marL="0" marR="0" lvl="0" indent="0" algn="l" rtl="0">
              <a:lnSpc>
                <a:spcPct val="100000"/>
              </a:lnSpc>
              <a:spcBef>
                <a:spcPts val="0"/>
              </a:spcBef>
              <a:spcAft>
                <a:spcPts val="0"/>
              </a:spcAft>
              <a:buNone/>
            </a:pPr>
            <a:r>
              <a:rPr lang="en" sz="1400" b="1" i="0" u="none" strike="noStrike" cap="none" dirty="0">
                <a:solidFill>
                  <a:schemeClr val="dk1"/>
                </a:solidFill>
                <a:latin typeface="Consolas"/>
                <a:ea typeface="Consolas"/>
                <a:cs typeface="Consolas"/>
                <a:sym typeface="Consolas"/>
              </a:rPr>
              <a:t>Number of misclassified points 1.6638935108153077</a:t>
            </a:r>
            <a:endParaRPr sz="1400" b="1" i="0" u="none" strike="noStrike" cap="none" dirty="0">
              <a:solidFill>
                <a:schemeClr val="dk1"/>
              </a:solidFill>
              <a:latin typeface="Arial"/>
              <a:ea typeface="Arial"/>
              <a:cs typeface="Arial"/>
              <a:sym typeface="Arial"/>
            </a:endParaRPr>
          </a:p>
        </p:txBody>
      </p:sp>
      <p:pic>
        <p:nvPicPr>
          <p:cNvPr id="337" name="Google Shape;337;p47"/>
          <p:cNvPicPr preferRelativeResize="0"/>
          <p:nvPr/>
        </p:nvPicPr>
        <p:blipFill rotWithShape="1">
          <a:blip r:embed="rId3">
            <a:alphaModFix/>
          </a:blip>
          <a:srcRect/>
          <a:stretch/>
        </p:blipFill>
        <p:spPr>
          <a:xfrm>
            <a:off x="158744" y="1450590"/>
            <a:ext cx="2880000" cy="2160000"/>
          </a:xfrm>
          <a:prstGeom prst="rect">
            <a:avLst/>
          </a:prstGeom>
          <a:noFill/>
          <a:ln>
            <a:noFill/>
          </a:ln>
        </p:spPr>
      </p:pic>
      <p:pic>
        <p:nvPicPr>
          <p:cNvPr id="338" name="Google Shape;338;p47"/>
          <p:cNvPicPr preferRelativeResize="0"/>
          <p:nvPr/>
        </p:nvPicPr>
        <p:blipFill rotWithShape="1">
          <a:blip r:embed="rId4">
            <a:alphaModFix/>
          </a:blip>
          <a:srcRect/>
          <a:stretch/>
        </p:blipFill>
        <p:spPr>
          <a:xfrm>
            <a:off x="3132000" y="1450590"/>
            <a:ext cx="2880000" cy="2160000"/>
          </a:xfrm>
          <a:prstGeom prst="rect">
            <a:avLst/>
          </a:prstGeom>
          <a:noFill/>
          <a:ln>
            <a:noFill/>
          </a:ln>
        </p:spPr>
      </p:pic>
      <p:pic>
        <p:nvPicPr>
          <p:cNvPr id="339" name="Google Shape;339;p47"/>
          <p:cNvPicPr preferRelativeResize="0"/>
          <p:nvPr/>
        </p:nvPicPr>
        <p:blipFill rotWithShape="1">
          <a:blip r:embed="rId5">
            <a:alphaModFix/>
          </a:blip>
          <a:srcRect/>
          <a:stretch/>
        </p:blipFill>
        <p:spPr>
          <a:xfrm>
            <a:off x="6012000" y="1445496"/>
            <a:ext cx="2880000" cy="2160000"/>
          </a:xfrm>
          <a:prstGeom prst="rect">
            <a:avLst/>
          </a:prstGeom>
          <a:noFill/>
          <a:ln>
            <a:noFill/>
          </a:ln>
        </p:spPr>
      </p:pic>
      <p:sp>
        <p:nvSpPr>
          <p:cNvPr id="340" name="Google Shape;340;p47"/>
          <p:cNvSpPr txBox="1"/>
          <p:nvPr/>
        </p:nvSpPr>
        <p:spPr>
          <a:xfrm>
            <a:off x="885307" y="3627868"/>
            <a:ext cx="2143200" cy="295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dirty="0">
                <a:solidFill>
                  <a:schemeClr val="tx1"/>
                </a:solidFill>
              </a:rPr>
              <a:t>Confusion matrix</a:t>
            </a:r>
            <a:endParaRPr sz="1200" dirty="0">
              <a:solidFill>
                <a:schemeClr val="tx1"/>
              </a:solidFill>
            </a:endParaRPr>
          </a:p>
        </p:txBody>
      </p:sp>
      <p:sp>
        <p:nvSpPr>
          <p:cNvPr id="341" name="Google Shape;341;p47"/>
          <p:cNvSpPr txBox="1"/>
          <p:nvPr/>
        </p:nvSpPr>
        <p:spPr>
          <a:xfrm>
            <a:off x="3808353" y="3627868"/>
            <a:ext cx="2011200" cy="295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dirty="0">
                <a:solidFill>
                  <a:schemeClr val="tx1"/>
                </a:solidFill>
              </a:rPr>
              <a:t>Precision matrix</a:t>
            </a:r>
            <a:endParaRPr sz="1200" dirty="0">
              <a:solidFill>
                <a:schemeClr val="tx1"/>
              </a:solidFill>
            </a:endParaRPr>
          </a:p>
        </p:txBody>
      </p:sp>
      <p:sp>
        <p:nvSpPr>
          <p:cNvPr id="342" name="Google Shape;342;p47"/>
          <p:cNvSpPr txBox="1"/>
          <p:nvPr/>
        </p:nvSpPr>
        <p:spPr>
          <a:xfrm>
            <a:off x="6873311" y="3627868"/>
            <a:ext cx="2648700" cy="36930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dirty="0">
                <a:solidFill>
                  <a:schemeClr val="tx1"/>
                </a:solidFill>
              </a:rPr>
              <a:t>Recall matrix </a:t>
            </a:r>
            <a:endParaRPr sz="1200" dirty="0">
              <a:solidFill>
                <a:schemeClr val="tx1"/>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48"/>
          <p:cNvSpPr txBox="1">
            <a:spLocks noGrp="1"/>
          </p:cNvSpPr>
          <p:nvPr>
            <p:ph type="body" idx="1"/>
          </p:nvPr>
        </p:nvSpPr>
        <p:spPr>
          <a:xfrm>
            <a:off x="628650" y="1369219"/>
            <a:ext cx="7886700" cy="3237568"/>
          </a:xfrm>
          <a:prstGeom prst="rect">
            <a:avLst/>
          </a:prstGeom>
          <a:noFill/>
          <a:ln>
            <a:noFill/>
          </a:ln>
        </p:spPr>
        <p:txBody>
          <a:bodyPr spcFirstLastPara="1" wrap="square" lIns="68575" tIns="34275" rIns="68575" bIns="34275" anchor="t" anchorCtr="0">
            <a:noAutofit/>
          </a:bodyPr>
          <a:lstStyle/>
          <a:p>
            <a:pPr marL="457200" lvl="0" indent="-342900" algn="l" rtl="0">
              <a:lnSpc>
                <a:spcPct val="70000"/>
              </a:lnSpc>
              <a:spcBef>
                <a:spcPts val="800"/>
              </a:spcBef>
              <a:spcAft>
                <a:spcPts val="0"/>
              </a:spcAft>
              <a:buSzPts val="1800"/>
              <a:buChar char="●"/>
            </a:pPr>
            <a:r>
              <a:rPr lang="en" sz="1400"/>
              <a:t>We initiated with data preprocessing, separating files and extracting key features from byte and assembly files.</a:t>
            </a:r>
            <a:endParaRPr/>
          </a:p>
          <a:p>
            <a:pPr marL="114300" lvl="0" indent="0" algn="l" rtl="0">
              <a:lnSpc>
                <a:spcPct val="70000"/>
              </a:lnSpc>
              <a:spcBef>
                <a:spcPts val="800"/>
              </a:spcBef>
              <a:spcAft>
                <a:spcPts val="0"/>
              </a:spcAft>
              <a:buSzPts val="1800"/>
              <a:buNone/>
            </a:pPr>
            <a:endParaRPr sz="1400"/>
          </a:p>
          <a:p>
            <a:pPr marL="457200" lvl="0" indent="-342900" algn="l" rtl="0">
              <a:lnSpc>
                <a:spcPct val="70000"/>
              </a:lnSpc>
              <a:spcBef>
                <a:spcPts val="0"/>
              </a:spcBef>
              <a:spcAft>
                <a:spcPts val="0"/>
              </a:spcAft>
              <a:buSzPts val="1800"/>
              <a:buChar char="●"/>
            </a:pPr>
            <a:r>
              <a:rPr lang="en" sz="1400"/>
              <a:t>Our exploratory analysis included in-depth visualizations and TSNE plots to dissect feature distributions.</a:t>
            </a:r>
            <a:endParaRPr/>
          </a:p>
          <a:p>
            <a:pPr marL="114300" lvl="0" indent="0" algn="l" rtl="0">
              <a:lnSpc>
                <a:spcPct val="70000"/>
              </a:lnSpc>
              <a:spcBef>
                <a:spcPts val="0"/>
              </a:spcBef>
              <a:spcAft>
                <a:spcPts val="0"/>
              </a:spcAft>
              <a:buSzPts val="1800"/>
              <a:buNone/>
            </a:pPr>
            <a:endParaRPr sz="1400"/>
          </a:p>
          <a:p>
            <a:pPr marL="457200" lvl="0" indent="-342900" algn="l" rtl="0">
              <a:lnSpc>
                <a:spcPct val="70000"/>
              </a:lnSpc>
              <a:spcBef>
                <a:spcPts val="0"/>
              </a:spcBef>
              <a:spcAft>
                <a:spcPts val="0"/>
              </a:spcAft>
              <a:buSzPts val="1800"/>
              <a:buChar char="●"/>
            </a:pPr>
            <a:r>
              <a:rPr lang="en" sz="1400"/>
              <a:t>In model training, we deployed multiple classifiers, integrating diverse data forms for sharper classification.</a:t>
            </a:r>
            <a:endParaRPr/>
          </a:p>
          <a:p>
            <a:pPr marL="114300" lvl="0" indent="0" algn="l" rtl="0">
              <a:lnSpc>
                <a:spcPct val="70000"/>
              </a:lnSpc>
              <a:spcBef>
                <a:spcPts val="0"/>
              </a:spcBef>
              <a:spcAft>
                <a:spcPts val="0"/>
              </a:spcAft>
              <a:buSzPts val="1800"/>
              <a:buNone/>
            </a:pPr>
            <a:endParaRPr sz="1400"/>
          </a:p>
          <a:p>
            <a:pPr marL="457200" lvl="0" indent="-342900" algn="l" rtl="0">
              <a:lnSpc>
                <a:spcPct val="70000"/>
              </a:lnSpc>
              <a:spcBef>
                <a:spcPts val="0"/>
              </a:spcBef>
              <a:spcAft>
                <a:spcPts val="0"/>
              </a:spcAft>
              <a:buSzPts val="1800"/>
              <a:buChar char="●"/>
            </a:pPr>
            <a:r>
              <a:rPr lang="en" sz="1400"/>
              <a:t>We emphasized parameter tuning via log loss analysis with a calibrated XGB classifier for optimal performance.</a:t>
            </a:r>
            <a:endParaRPr/>
          </a:p>
          <a:p>
            <a:pPr marL="114300" lvl="0" indent="0" algn="l" rtl="0">
              <a:lnSpc>
                <a:spcPct val="70000"/>
              </a:lnSpc>
              <a:spcBef>
                <a:spcPts val="0"/>
              </a:spcBef>
              <a:spcAft>
                <a:spcPts val="0"/>
              </a:spcAft>
              <a:buSzPts val="1800"/>
              <a:buNone/>
            </a:pPr>
            <a:endParaRPr sz="1400"/>
          </a:p>
          <a:p>
            <a:pPr marL="457200" lvl="0" indent="-342900" algn="l" rtl="0">
              <a:lnSpc>
                <a:spcPct val="70000"/>
              </a:lnSpc>
              <a:spcBef>
                <a:spcPts val="0"/>
              </a:spcBef>
              <a:spcAft>
                <a:spcPts val="0"/>
              </a:spcAft>
              <a:buSzPts val="1800"/>
              <a:buChar char="●"/>
            </a:pPr>
            <a:r>
              <a:rPr lang="en" sz="1400"/>
              <a:t>Our rigorous testing phase revealed precision and log loss metrics, confirming our model's robustness in identifying malware variants.</a:t>
            </a:r>
            <a:endParaRPr/>
          </a:p>
          <a:p>
            <a:pPr marL="114300" lvl="0" indent="0" algn="l" rtl="0">
              <a:lnSpc>
                <a:spcPct val="70000"/>
              </a:lnSpc>
              <a:spcBef>
                <a:spcPts val="0"/>
              </a:spcBef>
              <a:spcAft>
                <a:spcPts val="0"/>
              </a:spcAft>
              <a:buSzPts val="1800"/>
              <a:buNone/>
            </a:pPr>
            <a:endParaRPr sz="1400"/>
          </a:p>
          <a:p>
            <a:pPr marL="457200" lvl="0" indent="-342900" algn="l" rtl="0">
              <a:lnSpc>
                <a:spcPct val="70000"/>
              </a:lnSpc>
              <a:spcBef>
                <a:spcPts val="0"/>
              </a:spcBef>
              <a:spcAft>
                <a:spcPts val="0"/>
              </a:spcAft>
              <a:buSzPts val="1800"/>
              <a:buChar char="●"/>
            </a:pPr>
            <a:r>
              <a:rPr lang="en" sz="1400"/>
              <a:t>Our methodology reflects a synergy of cybersecurity with machine learning, enhancing defenses against complex cyber threats.</a:t>
            </a:r>
            <a:endParaRPr sz="1400"/>
          </a:p>
          <a:p>
            <a:pPr marL="457200" lvl="0" indent="0" algn="l" rtl="0">
              <a:lnSpc>
                <a:spcPct val="70000"/>
              </a:lnSpc>
              <a:spcBef>
                <a:spcPts val="1200"/>
              </a:spcBef>
              <a:spcAft>
                <a:spcPts val="1200"/>
              </a:spcAft>
              <a:buSzPts val="2100"/>
              <a:buNone/>
            </a:pPr>
            <a:endParaRPr sz="1400"/>
          </a:p>
        </p:txBody>
      </p:sp>
      <p:sp>
        <p:nvSpPr>
          <p:cNvPr id="348" name="Google Shape;348;p48"/>
          <p:cNvSpPr txBox="1">
            <a:spLocks noGrp="1"/>
          </p:cNvSpPr>
          <p:nvPr>
            <p:ph type="title"/>
          </p:nvPr>
        </p:nvSpPr>
        <p:spPr>
          <a:xfrm>
            <a:off x="640753" y="536713"/>
            <a:ext cx="7862400" cy="7314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SzPts val="3000"/>
              <a:buNone/>
            </a:pPr>
            <a:r>
              <a:rPr lang="en"/>
              <a:t>Conclusion</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3" name="Google Shape;353;p49"/>
          <p:cNvSpPr txBox="1">
            <a:spLocks noGrp="1"/>
          </p:cNvSpPr>
          <p:nvPr>
            <p:ph type="body" idx="1"/>
          </p:nvPr>
        </p:nvSpPr>
        <p:spPr>
          <a:xfrm>
            <a:off x="3380045" y="2281707"/>
            <a:ext cx="2141796" cy="721851"/>
          </a:xfrm>
          <a:prstGeom prst="rect">
            <a:avLst/>
          </a:prstGeom>
          <a:noFill/>
          <a:ln>
            <a:noFill/>
          </a:ln>
        </p:spPr>
        <p:txBody>
          <a:bodyPr spcFirstLastPara="1" wrap="square" lIns="68575" tIns="34275" rIns="68575" bIns="34275" anchor="t" anchorCtr="0">
            <a:normAutofit/>
          </a:bodyPr>
          <a:lstStyle/>
          <a:p>
            <a:pPr marL="0" lvl="0" indent="0" algn="l" rtl="0">
              <a:lnSpc>
                <a:spcPct val="90000"/>
              </a:lnSpc>
              <a:spcBef>
                <a:spcPts val="800"/>
              </a:spcBef>
              <a:spcAft>
                <a:spcPts val="1200"/>
              </a:spcAft>
              <a:buSzPts val="2100"/>
              <a:buNone/>
            </a:pPr>
            <a:r>
              <a:rPr lang="en" b="1"/>
              <a:t>THANK YOU </a:t>
            </a:r>
            <a:endParaRPr b="1"/>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Google Shape;81;p18"/>
          <p:cNvSpPr txBox="1">
            <a:spLocks noGrp="1"/>
          </p:cNvSpPr>
          <p:nvPr>
            <p:ph type="title"/>
          </p:nvPr>
        </p:nvSpPr>
        <p:spPr>
          <a:xfrm>
            <a:off x="640753" y="536713"/>
            <a:ext cx="7862400" cy="7314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SzPts val="3000"/>
              <a:buNone/>
            </a:pPr>
            <a:r>
              <a:rPr lang="en"/>
              <a:t>ASM and Byte File Structures</a:t>
            </a:r>
            <a:endParaRPr/>
          </a:p>
        </p:txBody>
      </p:sp>
      <p:pic>
        <p:nvPicPr>
          <p:cNvPr id="82" name="Google Shape;82;p18" descr="A screen shot of a computer code&#10;&#10;Description automatically generated"/>
          <p:cNvPicPr preferRelativeResize="0"/>
          <p:nvPr/>
        </p:nvPicPr>
        <p:blipFill rotWithShape="1">
          <a:blip r:embed="rId3">
            <a:alphaModFix/>
          </a:blip>
          <a:srcRect/>
          <a:stretch/>
        </p:blipFill>
        <p:spPr>
          <a:xfrm>
            <a:off x="4244000" y="1696250"/>
            <a:ext cx="4325575" cy="1982375"/>
          </a:xfrm>
          <a:prstGeom prst="rect">
            <a:avLst/>
          </a:prstGeom>
          <a:noFill/>
          <a:ln>
            <a:noFill/>
          </a:ln>
        </p:spPr>
      </p:pic>
      <p:sp>
        <p:nvSpPr>
          <p:cNvPr id="83" name="Google Shape;83;p18"/>
          <p:cNvSpPr txBox="1"/>
          <p:nvPr/>
        </p:nvSpPr>
        <p:spPr>
          <a:xfrm>
            <a:off x="640750" y="3678625"/>
            <a:ext cx="3654000" cy="218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ASM FILE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84" name="Google Shape;84;p18" descr="A screenshot of a computer program&#10;&#10;Description automatically generated"/>
          <p:cNvPicPr preferRelativeResize="0"/>
          <p:nvPr/>
        </p:nvPicPr>
        <p:blipFill rotWithShape="1">
          <a:blip r:embed="rId4">
            <a:alphaModFix/>
          </a:blip>
          <a:srcRect/>
          <a:stretch/>
        </p:blipFill>
        <p:spPr>
          <a:xfrm>
            <a:off x="485175" y="1696250"/>
            <a:ext cx="3653976" cy="1982374"/>
          </a:xfrm>
          <a:prstGeom prst="rect">
            <a:avLst/>
          </a:prstGeom>
          <a:noFill/>
          <a:ln>
            <a:noFill/>
          </a:ln>
        </p:spPr>
      </p:pic>
      <p:sp>
        <p:nvSpPr>
          <p:cNvPr id="85" name="Google Shape;85;p18"/>
          <p:cNvSpPr txBox="1"/>
          <p:nvPr/>
        </p:nvSpPr>
        <p:spPr>
          <a:xfrm>
            <a:off x="4779675" y="3678625"/>
            <a:ext cx="37899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Byte Files</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19"/>
          <p:cNvSpPr txBox="1"/>
          <p:nvPr/>
        </p:nvSpPr>
        <p:spPr>
          <a:xfrm>
            <a:off x="2574431" y="1940719"/>
            <a:ext cx="3995043" cy="731400"/>
          </a:xfrm>
          <a:prstGeom prst="rect">
            <a:avLst/>
          </a:prstGeom>
          <a:noFill/>
          <a:ln>
            <a:noFill/>
          </a:ln>
        </p:spPr>
        <p:txBody>
          <a:bodyPr spcFirstLastPara="1" wrap="square" lIns="68575" tIns="34275" rIns="68575" bIns="34275" anchor="ctr" anchorCtr="0">
            <a:normAutofit/>
          </a:bodyPr>
          <a:lstStyle/>
          <a:p>
            <a:pPr marL="0" marR="0" lvl="0" indent="0" algn="l" rtl="0">
              <a:lnSpc>
                <a:spcPct val="90000"/>
              </a:lnSpc>
              <a:spcBef>
                <a:spcPts val="0"/>
              </a:spcBef>
              <a:spcAft>
                <a:spcPts val="0"/>
              </a:spcAft>
              <a:buClr>
                <a:srgbClr val="3F3F3F"/>
              </a:buClr>
              <a:buSzPts val="3000"/>
              <a:buFont typeface="Arial"/>
              <a:buNone/>
            </a:pPr>
            <a:r>
              <a:rPr lang="en" sz="3000" b="1" i="0" u="none" strike="noStrike" cap="none">
                <a:solidFill>
                  <a:srgbClr val="3F3F3F"/>
                </a:solidFill>
                <a:latin typeface="Arial"/>
                <a:ea typeface="Arial"/>
                <a:cs typeface="Arial"/>
                <a:sym typeface="Arial"/>
              </a:rPr>
              <a:t>Data Preprocessing</a:t>
            </a:r>
            <a:endParaRPr sz="3000" b="1" i="0" u="none" strike="noStrike" cap="none">
              <a:solidFill>
                <a:srgbClr val="3F3F3F"/>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20"/>
          <p:cNvSpPr txBox="1"/>
          <p:nvPr/>
        </p:nvSpPr>
        <p:spPr>
          <a:xfrm>
            <a:off x="4025050" y="2692062"/>
            <a:ext cx="4820400" cy="1723518"/>
          </a:xfrm>
          <a:prstGeom prst="rect">
            <a:avLst/>
          </a:prstGeom>
          <a:noFill/>
          <a:ln>
            <a:noFill/>
          </a:ln>
        </p:spPr>
        <p:txBody>
          <a:bodyPr spcFirstLastPara="1" wrap="square" lIns="91425" tIns="91425" rIns="91425" bIns="91425" anchor="t" anchorCtr="0">
            <a:spAutoFit/>
          </a:bodyPr>
          <a:lstStyle/>
          <a:p>
            <a:pPr marL="165100" marR="0" lvl="0" indent="0" algn="l" rtl="0">
              <a:lnSpc>
                <a:spcPct val="100000"/>
              </a:lnSpc>
              <a:spcBef>
                <a:spcPts val="0"/>
              </a:spcBef>
              <a:spcAft>
                <a:spcPts val="0"/>
              </a:spcAft>
              <a:buNone/>
            </a:pPr>
            <a:r>
              <a:rPr lang="en" sz="1000" b="1" i="0" u="none" strike="noStrike" cap="none">
                <a:solidFill>
                  <a:srgbClr val="374151"/>
                </a:solidFill>
                <a:latin typeface="Roboto"/>
                <a:ea typeface="Roboto"/>
                <a:cs typeface="Roboto"/>
                <a:sym typeface="Roboto"/>
              </a:rPr>
              <a:t>Byte Feature Vectorization</a:t>
            </a:r>
            <a:endParaRPr/>
          </a:p>
          <a:p>
            <a:pPr marL="165100" marR="0" lvl="0" indent="0" algn="l" rtl="0">
              <a:lnSpc>
                <a:spcPct val="100000"/>
              </a:lnSpc>
              <a:spcBef>
                <a:spcPts val="0"/>
              </a:spcBef>
              <a:spcAft>
                <a:spcPts val="0"/>
              </a:spcAft>
              <a:buNone/>
            </a:pPr>
            <a:endParaRPr sz="1000" b="0" i="0" u="none" strike="noStrike" cap="none">
              <a:solidFill>
                <a:srgbClr val="374151"/>
              </a:solidFill>
              <a:latin typeface="Roboto"/>
              <a:ea typeface="Roboto"/>
              <a:cs typeface="Roboto"/>
              <a:sym typeface="Roboto"/>
            </a:endParaRPr>
          </a:p>
          <a:p>
            <a:pPr marL="457200" marR="0" lvl="0" indent="-292100" algn="l" rtl="0">
              <a:lnSpc>
                <a:spcPct val="100000"/>
              </a:lnSpc>
              <a:spcBef>
                <a:spcPts val="0"/>
              </a:spcBef>
              <a:spcAft>
                <a:spcPts val="0"/>
              </a:spcAft>
              <a:buClr>
                <a:srgbClr val="374151"/>
              </a:buClr>
              <a:buSzPts val="1000"/>
              <a:buFont typeface="Roboto"/>
              <a:buChar char="●"/>
            </a:pPr>
            <a:r>
              <a:rPr lang="en" sz="1000" b="0" i="0" u="none" strike="noStrike" cap="none">
                <a:solidFill>
                  <a:srgbClr val="374151"/>
                </a:solidFill>
                <a:latin typeface="Roboto"/>
                <a:ea typeface="Roboto"/>
                <a:cs typeface="Roboto"/>
                <a:sym typeface="Roboto"/>
              </a:rPr>
              <a:t>Listing files in the directory and initializing a feature matrix to store byte frequency information.</a:t>
            </a:r>
            <a:endParaRPr sz="1000" b="0" i="0" u="none" strike="noStrike" cap="none">
              <a:solidFill>
                <a:srgbClr val="374151"/>
              </a:solidFill>
              <a:latin typeface="Roboto"/>
              <a:ea typeface="Roboto"/>
              <a:cs typeface="Roboto"/>
              <a:sym typeface="Roboto"/>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374151"/>
              </a:solidFill>
              <a:latin typeface="Roboto"/>
              <a:ea typeface="Roboto"/>
              <a:cs typeface="Roboto"/>
              <a:sym typeface="Roboto"/>
            </a:endParaRPr>
          </a:p>
          <a:p>
            <a:pPr marL="457200" marR="0" lvl="0" indent="-292100" algn="l" rtl="0">
              <a:lnSpc>
                <a:spcPct val="100000"/>
              </a:lnSpc>
              <a:spcBef>
                <a:spcPts val="0"/>
              </a:spcBef>
              <a:spcAft>
                <a:spcPts val="0"/>
              </a:spcAft>
              <a:buClr>
                <a:srgbClr val="374151"/>
              </a:buClr>
              <a:buSzPts val="1000"/>
              <a:buFont typeface="Roboto"/>
              <a:buChar char="●"/>
            </a:pPr>
            <a:r>
              <a:rPr lang="en" sz="1000" b="0" i="0" u="none" strike="noStrike" cap="none">
                <a:solidFill>
                  <a:srgbClr val="374151"/>
                </a:solidFill>
                <a:latin typeface="Roboto"/>
                <a:ea typeface="Roboto"/>
                <a:cs typeface="Roboto"/>
                <a:sym typeface="Roboto"/>
              </a:rPr>
              <a:t>Reading and processing each file in the directory, counting occurrences of individual byte values.</a:t>
            </a:r>
            <a:endParaRPr sz="1000" b="0" i="0" u="none" strike="noStrike" cap="none">
              <a:solidFill>
                <a:srgbClr val="374151"/>
              </a:solidFill>
              <a:latin typeface="Roboto"/>
              <a:ea typeface="Roboto"/>
              <a:cs typeface="Roboto"/>
              <a:sym typeface="Roboto"/>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374151"/>
              </a:solidFill>
              <a:latin typeface="Roboto"/>
              <a:ea typeface="Roboto"/>
              <a:cs typeface="Roboto"/>
              <a:sym typeface="Roboto"/>
            </a:endParaRPr>
          </a:p>
          <a:p>
            <a:pPr marL="457200" marR="0" lvl="0" indent="-292100" algn="l" rtl="0">
              <a:lnSpc>
                <a:spcPct val="100000"/>
              </a:lnSpc>
              <a:spcBef>
                <a:spcPts val="0"/>
              </a:spcBef>
              <a:spcAft>
                <a:spcPts val="0"/>
              </a:spcAft>
              <a:buClr>
                <a:srgbClr val="374151"/>
              </a:buClr>
              <a:buSzPts val="1000"/>
              <a:buFont typeface="Roboto"/>
              <a:buChar char="●"/>
            </a:pPr>
            <a:r>
              <a:rPr lang="en" sz="1000" b="0" i="0" u="none" strike="noStrike" cap="none">
                <a:solidFill>
                  <a:srgbClr val="374151"/>
                </a:solidFill>
                <a:latin typeface="Roboto"/>
                <a:ea typeface="Roboto"/>
                <a:cs typeface="Roboto"/>
                <a:sym typeface="Roboto"/>
              </a:rPr>
              <a:t>Compiling the byte frequency distributions into a feature matrix and writing this data to the CSV file for comprehensive analysis.</a:t>
            </a:r>
            <a:endParaRPr sz="800" b="0" i="0" u="none" strike="noStrike" cap="none">
              <a:solidFill>
                <a:srgbClr val="374151"/>
              </a:solidFill>
              <a:latin typeface="Roboto"/>
              <a:ea typeface="Roboto"/>
              <a:cs typeface="Roboto"/>
              <a:sym typeface="Roboto"/>
            </a:endParaRPr>
          </a:p>
        </p:txBody>
      </p:sp>
      <p:sp>
        <p:nvSpPr>
          <p:cNvPr id="96" name="Google Shape;96;p20"/>
          <p:cNvSpPr txBox="1"/>
          <p:nvPr/>
        </p:nvSpPr>
        <p:spPr>
          <a:xfrm>
            <a:off x="4025050" y="855992"/>
            <a:ext cx="5130600" cy="800189"/>
          </a:xfrm>
          <a:prstGeom prst="rect">
            <a:avLst/>
          </a:prstGeom>
          <a:noFill/>
          <a:ln>
            <a:noFill/>
          </a:ln>
        </p:spPr>
        <p:txBody>
          <a:bodyPr spcFirstLastPara="1" wrap="square" lIns="91425" tIns="91425" rIns="91425" bIns="91425" anchor="t" anchorCtr="0">
            <a:spAutoFit/>
          </a:bodyPr>
          <a:lstStyle/>
          <a:p>
            <a:pPr marL="165100" marR="0" lvl="0" indent="0" algn="l" rtl="0">
              <a:lnSpc>
                <a:spcPct val="100000"/>
              </a:lnSpc>
              <a:spcBef>
                <a:spcPts val="0"/>
              </a:spcBef>
              <a:spcAft>
                <a:spcPts val="0"/>
              </a:spcAft>
              <a:buNone/>
            </a:pPr>
            <a:r>
              <a:rPr lang="en" sz="1000" b="1" i="0" u="none" strike="noStrike" cap="none">
                <a:solidFill>
                  <a:srgbClr val="374151"/>
                </a:solidFill>
                <a:latin typeface="Roboto"/>
                <a:ea typeface="Roboto"/>
                <a:cs typeface="Roboto"/>
                <a:sym typeface="Roboto"/>
              </a:rPr>
              <a:t>Shifting Files</a:t>
            </a:r>
            <a:endParaRPr/>
          </a:p>
          <a:p>
            <a:pPr marL="165100" marR="0" lvl="0" indent="0" algn="l" rtl="0">
              <a:lnSpc>
                <a:spcPct val="100000"/>
              </a:lnSpc>
              <a:spcBef>
                <a:spcPts val="0"/>
              </a:spcBef>
              <a:spcAft>
                <a:spcPts val="0"/>
              </a:spcAft>
              <a:buNone/>
            </a:pPr>
            <a:endParaRPr sz="1000" b="0" i="0" u="none" strike="noStrike" cap="none">
              <a:solidFill>
                <a:srgbClr val="374151"/>
              </a:solidFill>
              <a:latin typeface="Roboto"/>
              <a:ea typeface="Roboto"/>
              <a:cs typeface="Roboto"/>
              <a:sym typeface="Roboto"/>
            </a:endParaRPr>
          </a:p>
          <a:p>
            <a:pPr marL="457200" marR="0" lvl="0" indent="-292100" algn="l" rtl="0">
              <a:lnSpc>
                <a:spcPct val="100000"/>
              </a:lnSpc>
              <a:spcBef>
                <a:spcPts val="0"/>
              </a:spcBef>
              <a:spcAft>
                <a:spcPts val="0"/>
              </a:spcAft>
              <a:buClr>
                <a:srgbClr val="374151"/>
              </a:buClr>
              <a:buSzPts val="1000"/>
              <a:buFont typeface="Roboto"/>
              <a:buChar char="●"/>
            </a:pPr>
            <a:r>
              <a:rPr lang="en" sz="1000" b="0" i="0" u="none" strike="noStrike" cap="none">
                <a:solidFill>
                  <a:srgbClr val="374151"/>
                </a:solidFill>
                <a:latin typeface="Roboto"/>
                <a:ea typeface="Roboto"/>
                <a:cs typeface="Roboto"/>
                <a:sym typeface="Roboto"/>
              </a:rPr>
              <a:t>The 'shift_files' process partitions files from a source directory into two destinations based on their extensions (.asm and .bytes) and predefined IDs.</a:t>
            </a:r>
            <a:endParaRPr sz="1200" b="0" i="0" u="none" strike="noStrike" cap="none">
              <a:solidFill>
                <a:srgbClr val="000000"/>
              </a:solidFill>
              <a:latin typeface="Arial"/>
              <a:ea typeface="Arial"/>
              <a:cs typeface="Arial"/>
              <a:sym typeface="Arial"/>
            </a:endParaRPr>
          </a:p>
        </p:txBody>
      </p:sp>
      <p:grpSp>
        <p:nvGrpSpPr>
          <p:cNvPr id="97" name="Google Shape;97;p20"/>
          <p:cNvGrpSpPr/>
          <p:nvPr/>
        </p:nvGrpSpPr>
        <p:grpSpPr>
          <a:xfrm>
            <a:off x="122269" y="439494"/>
            <a:ext cx="3706833" cy="1633184"/>
            <a:chOff x="640752" y="1268113"/>
            <a:chExt cx="3200325" cy="1165242"/>
          </a:xfrm>
        </p:grpSpPr>
        <p:pic>
          <p:nvPicPr>
            <p:cNvPr id="98" name="Google Shape;98;p20"/>
            <p:cNvPicPr preferRelativeResize="0"/>
            <p:nvPr/>
          </p:nvPicPr>
          <p:blipFill rotWithShape="1">
            <a:blip r:embed="rId3">
              <a:alphaModFix/>
            </a:blip>
            <a:srcRect/>
            <a:stretch/>
          </p:blipFill>
          <p:spPr>
            <a:xfrm>
              <a:off x="640752" y="1369227"/>
              <a:ext cx="3200325" cy="1064128"/>
            </a:xfrm>
            <a:prstGeom prst="rect">
              <a:avLst/>
            </a:prstGeom>
            <a:noFill/>
            <a:ln>
              <a:noFill/>
            </a:ln>
          </p:spPr>
        </p:pic>
        <p:sp>
          <p:nvSpPr>
            <p:cNvPr id="99" name="Google Shape;99;p20"/>
            <p:cNvSpPr/>
            <p:nvPr/>
          </p:nvSpPr>
          <p:spPr>
            <a:xfrm>
              <a:off x="949842" y="1268113"/>
              <a:ext cx="1524000" cy="19918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grpSp>
        <p:nvGrpSpPr>
          <p:cNvPr id="100" name="Google Shape;100;p20"/>
          <p:cNvGrpSpPr/>
          <p:nvPr/>
        </p:nvGrpSpPr>
        <p:grpSpPr>
          <a:xfrm>
            <a:off x="191386" y="2516372"/>
            <a:ext cx="3706833" cy="1899208"/>
            <a:chOff x="583609" y="2906233"/>
            <a:chExt cx="3314610" cy="1226226"/>
          </a:xfrm>
        </p:grpSpPr>
        <p:pic>
          <p:nvPicPr>
            <p:cNvPr id="101" name="Google Shape;101;p20"/>
            <p:cNvPicPr preferRelativeResize="0"/>
            <p:nvPr/>
          </p:nvPicPr>
          <p:blipFill rotWithShape="1">
            <a:blip r:embed="rId4">
              <a:alphaModFix/>
            </a:blip>
            <a:srcRect/>
            <a:stretch/>
          </p:blipFill>
          <p:spPr>
            <a:xfrm>
              <a:off x="583609" y="2975184"/>
              <a:ext cx="3314610" cy="1157275"/>
            </a:xfrm>
            <a:prstGeom prst="rect">
              <a:avLst/>
            </a:prstGeom>
            <a:noFill/>
            <a:ln>
              <a:noFill/>
            </a:ln>
          </p:spPr>
        </p:pic>
        <p:sp>
          <p:nvSpPr>
            <p:cNvPr id="102" name="Google Shape;102;p20"/>
            <p:cNvSpPr/>
            <p:nvPr/>
          </p:nvSpPr>
          <p:spPr>
            <a:xfrm>
              <a:off x="864781" y="2906233"/>
              <a:ext cx="496186" cy="155944"/>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pic>
        <p:nvPicPr>
          <p:cNvPr id="107" name="Google Shape;107;p21"/>
          <p:cNvPicPr preferRelativeResize="0"/>
          <p:nvPr/>
        </p:nvPicPr>
        <p:blipFill rotWithShape="1">
          <a:blip r:embed="rId3">
            <a:alphaModFix/>
          </a:blip>
          <a:srcRect/>
          <a:stretch/>
        </p:blipFill>
        <p:spPr>
          <a:xfrm>
            <a:off x="148856" y="700643"/>
            <a:ext cx="4187338" cy="1569630"/>
          </a:xfrm>
          <a:prstGeom prst="rect">
            <a:avLst/>
          </a:prstGeom>
          <a:noFill/>
          <a:ln>
            <a:noFill/>
          </a:ln>
        </p:spPr>
      </p:pic>
      <p:pic>
        <p:nvPicPr>
          <p:cNvPr id="108" name="Google Shape;108;p21"/>
          <p:cNvPicPr preferRelativeResize="0"/>
          <p:nvPr/>
        </p:nvPicPr>
        <p:blipFill rotWithShape="1">
          <a:blip r:embed="rId4">
            <a:alphaModFix/>
          </a:blip>
          <a:srcRect/>
          <a:stretch/>
        </p:blipFill>
        <p:spPr>
          <a:xfrm>
            <a:off x="148857" y="2764465"/>
            <a:ext cx="4333586" cy="1622292"/>
          </a:xfrm>
          <a:prstGeom prst="rect">
            <a:avLst/>
          </a:prstGeom>
          <a:noFill/>
          <a:ln>
            <a:noFill/>
          </a:ln>
        </p:spPr>
      </p:pic>
      <p:sp>
        <p:nvSpPr>
          <p:cNvPr id="109" name="Google Shape;109;p21"/>
          <p:cNvSpPr txBox="1"/>
          <p:nvPr/>
        </p:nvSpPr>
        <p:spPr>
          <a:xfrm>
            <a:off x="4559400" y="598434"/>
            <a:ext cx="3786900" cy="156963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n" sz="1000" b="1" i="0" u="none" strike="noStrike" cap="none">
                <a:solidFill>
                  <a:srgbClr val="374151"/>
                </a:solidFill>
                <a:latin typeface="Roboto"/>
                <a:ea typeface="Roboto"/>
                <a:cs typeface="Roboto"/>
                <a:sym typeface="Roboto"/>
              </a:rPr>
              <a:t>ASM Unigram Creation</a:t>
            </a:r>
            <a:endParaRPr/>
          </a:p>
          <a:p>
            <a:pPr marL="0" marR="0" lvl="0" indent="0" algn="l" rtl="0">
              <a:lnSpc>
                <a:spcPct val="100000"/>
              </a:lnSpc>
              <a:spcBef>
                <a:spcPts val="0"/>
              </a:spcBef>
              <a:spcAft>
                <a:spcPts val="0"/>
              </a:spcAft>
              <a:buClr>
                <a:schemeClr val="dk1"/>
              </a:buClr>
              <a:buSzPts val="1100"/>
              <a:buFont typeface="Arial"/>
              <a:buNone/>
            </a:pPr>
            <a:endParaRPr sz="1000" b="1" i="0" u="none" strike="noStrike" cap="none">
              <a:solidFill>
                <a:srgbClr val="374151"/>
              </a:solidFill>
              <a:latin typeface="Roboto"/>
              <a:ea typeface="Roboto"/>
              <a:cs typeface="Roboto"/>
              <a:sym typeface="Roboto"/>
            </a:endParaRPr>
          </a:p>
          <a:p>
            <a:pPr marL="457200" marR="0" lvl="0" indent="-279400" algn="l" rtl="0">
              <a:lnSpc>
                <a:spcPct val="100000"/>
              </a:lnSpc>
              <a:spcBef>
                <a:spcPts val="0"/>
              </a:spcBef>
              <a:spcAft>
                <a:spcPts val="0"/>
              </a:spcAft>
              <a:buClr>
                <a:srgbClr val="595959"/>
              </a:buClr>
              <a:buSzPts val="800"/>
              <a:buFont typeface="Arial"/>
              <a:buChar char="●"/>
            </a:pPr>
            <a:r>
              <a:rPr lang="en" sz="1000" b="0" i="0" u="none" strike="noStrike" cap="none">
                <a:solidFill>
                  <a:srgbClr val="374151"/>
                </a:solidFill>
                <a:latin typeface="Roboto"/>
                <a:ea typeface="Roboto"/>
                <a:cs typeface="Roboto"/>
                <a:sym typeface="Roboto"/>
              </a:rPr>
              <a:t>Identifying  and counting  specific patterns such as prefixes, opcodes, keywords, and registers.</a:t>
            </a:r>
            <a:endParaRPr sz="1000" b="0" i="0" u="none" strike="noStrike" cap="none">
              <a:solidFill>
                <a:srgbClr val="374151"/>
              </a:solidFill>
              <a:latin typeface="Roboto"/>
              <a:ea typeface="Roboto"/>
              <a:cs typeface="Roboto"/>
              <a:sym typeface="Roboto"/>
            </a:endParaRPr>
          </a:p>
          <a:p>
            <a:pPr marL="457200" marR="0" lvl="0" indent="-279400" algn="l" rtl="0">
              <a:lnSpc>
                <a:spcPct val="100000"/>
              </a:lnSpc>
              <a:spcBef>
                <a:spcPts val="0"/>
              </a:spcBef>
              <a:spcAft>
                <a:spcPts val="0"/>
              </a:spcAft>
              <a:buClr>
                <a:srgbClr val="595959"/>
              </a:buClr>
              <a:buSzPts val="800"/>
              <a:buFont typeface="Arial"/>
              <a:buChar char="●"/>
            </a:pPr>
            <a:r>
              <a:rPr lang="en" sz="1000" b="0" i="0" u="none" strike="noStrike" cap="none">
                <a:solidFill>
                  <a:srgbClr val="374151"/>
                </a:solidFill>
                <a:latin typeface="Roboto"/>
                <a:ea typeface="Roboto"/>
                <a:cs typeface="Roboto"/>
                <a:sym typeface="Roboto"/>
              </a:rPr>
              <a:t>Prefixes: 13 assembly section identifiers (e.g., 'HEADER:', '.text:', '.idata:').</a:t>
            </a:r>
            <a:endParaRPr sz="1000" b="0" i="0" u="none" strike="noStrike" cap="none">
              <a:solidFill>
                <a:srgbClr val="374151"/>
              </a:solidFill>
              <a:latin typeface="Roboto"/>
              <a:ea typeface="Roboto"/>
              <a:cs typeface="Roboto"/>
              <a:sym typeface="Roboto"/>
            </a:endParaRPr>
          </a:p>
          <a:p>
            <a:pPr marL="457200" marR="0" lvl="0" indent="-279400" algn="l" rtl="0">
              <a:lnSpc>
                <a:spcPct val="100000"/>
              </a:lnSpc>
              <a:spcBef>
                <a:spcPts val="0"/>
              </a:spcBef>
              <a:spcAft>
                <a:spcPts val="0"/>
              </a:spcAft>
              <a:buClr>
                <a:srgbClr val="595959"/>
              </a:buClr>
              <a:buSzPts val="800"/>
              <a:buFont typeface="Arial"/>
              <a:buChar char="●"/>
            </a:pPr>
            <a:r>
              <a:rPr lang="en" sz="1000" b="0" i="0" u="none" strike="noStrike" cap="none">
                <a:solidFill>
                  <a:srgbClr val="374151"/>
                </a:solidFill>
                <a:latin typeface="Roboto"/>
                <a:ea typeface="Roboto"/>
                <a:cs typeface="Roboto"/>
                <a:sym typeface="Roboto"/>
              </a:rPr>
              <a:t>Opcodes: 26 operations (e.g., 'jmp', 'mov', 'retf', 'push').</a:t>
            </a:r>
            <a:endParaRPr sz="1000" b="0" i="0" u="none" strike="noStrike" cap="none">
              <a:solidFill>
                <a:srgbClr val="374151"/>
              </a:solidFill>
              <a:latin typeface="Roboto"/>
              <a:ea typeface="Roboto"/>
              <a:cs typeface="Roboto"/>
              <a:sym typeface="Roboto"/>
            </a:endParaRPr>
          </a:p>
          <a:p>
            <a:pPr marL="457200" marR="0" lvl="0" indent="-279400" algn="l" rtl="0">
              <a:lnSpc>
                <a:spcPct val="100000"/>
              </a:lnSpc>
              <a:spcBef>
                <a:spcPts val="0"/>
              </a:spcBef>
              <a:spcAft>
                <a:spcPts val="0"/>
              </a:spcAft>
              <a:buClr>
                <a:srgbClr val="595959"/>
              </a:buClr>
              <a:buSzPts val="800"/>
              <a:buFont typeface="Arial"/>
              <a:buChar char="●"/>
            </a:pPr>
            <a:r>
              <a:rPr lang="en" sz="1000" b="0" i="0" u="none" strike="noStrike" cap="none">
                <a:solidFill>
                  <a:srgbClr val="374151"/>
                </a:solidFill>
                <a:latin typeface="Roboto"/>
                <a:ea typeface="Roboto"/>
                <a:cs typeface="Roboto"/>
                <a:sym typeface="Roboto"/>
              </a:rPr>
              <a:t>Keywords: 3 specific patterns ('.dll', 'std::', ':dword').</a:t>
            </a:r>
            <a:endParaRPr sz="1000" b="0" i="0" u="none" strike="noStrike" cap="none">
              <a:solidFill>
                <a:srgbClr val="374151"/>
              </a:solidFill>
              <a:latin typeface="Roboto"/>
              <a:ea typeface="Roboto"/>
              <a:cs typeface="Roboto"/>
              <a:sym typeface="Roboto"/>
            </a:endParaRPr>
          </a:p>
          <a:p>
            <a:pPr marL="457200" marR="0" lvl="0" indent="-279400" algn="l" rtl="0">
              <a:lnSpc>
                <a:spcPct val="100000"/>
              </a:lnSpc>
              <a:spcBef>
                <a:spcPts val="0"/>
              </a:spcBef>
              <a:spcAft>
                <a:spcPts val="0"/>
              </a:spcAft>
              <a:buClr>
                <a:srgbClr val="595959"/>
              </a:buClr>
              <a:buSzPts val="800"/>
              <a:buFont typeface="Arial"/>
              <a:buChar char="●"/>
            </a:pPr>
            <a:r>
              <a:rPr lang="en" sz="1000" b="0" i="0" u="none" strike="noStrike" cap="none">
                <a:solidFill>
                  <a:srgbClr val="374151"/>
                </a:solidFill>
                <a:latin typeface="Roboto"/>
                <a:ea typeface="Roboto"/>
                <a:cs typeface="Roboto"/>
                <a:sym typeface="Roboto"/>
              </a:rPr>
              <a:t>Registers: 9 key registers (e.g., 'edx', 'esi', 'eax', 'ebx').</a:t>
            </a:r>
            <a:endParaRPr sz="1000" b="0" i="0" u="none" strike="noStrike" cap="none">
              <a:solidFill>
                <a:srgbClr val="374151"/>
              </a:solidFill>
              <a:latin typeface="Roboto"/>
              <a:ea typeface="Roboto"/>
              <a:cs typeface="Roboto"/>
              <a:sym typeface="Roboto"/>
            </a:endParaRPr>
          </a:p>
        </p:txBody>
      </p:sp>
      <p:sp>
        <p:nvSpPr>
          <p:cNvPr id="110" name="Google Shape;110;p21"/>
          <p:cNvSpPr txBox="1"/>
          <p:nvPr/>
        </p:nvSpPr>
        <p:spPr>
          <a:xfrm>
            <a:off x="4559400" y="2836863"/>
            <a:ext cx="3786900" cy="1415742"/>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 sz="1000" b="1" i="0" u="none" strike="noStrike" cap="none">
                <a:solidFill>
                  <a:srgbClr val="374151"/>
                </a:solidFill>
                <a:latin typeface="Roboto"/>
                <a:ea typeface="Roboto"/>
                <a:cs typeface="Roboto"/>
                <a:sym typeface="Roboto"/>
              </a:rPr>
              <a:t>Final_df Creation</a:t>
            </a:r>
            <a:endParaRPr/>
          </a:p>
          <a:p>
            <a:pPr marL="0" marR="0" lvl="0" indent="0" algn="l" rtl="0">
              <a:lnSpc>
                <a:spcPct val="100000"/>
              </a:lnSpc>
              <a:spcBef>
                <a:spcPts val="0"/>
              </a:spcBef>
              <a:spcAft>
                <a:spcPts val="0"/>
              </a:spcAft>
              <a:buClr>
                <a:srgbClr val="000000"/>
              </a:buClr>
              <a:buSzPts val="1000"/>
              <a:buFont typeface="Arial"/>
              <a:buNone/>
            </a:pPr>
            <a:endParaRPr sz="1000" b="1" i="0" u="none" strike="noStrike" cap="none">
              <a:solidFill>
                <a:srgbClr val="374151"/>
              </a:solidFill>
              <a:latin typeface="Roboto"/>
              <a:ea typeface="Roboto"/>
              <a:cs typeface="Roboto"/>
              <a:sym typeface="Roboto"/>
            </a:endParaRPr>
          </a:p>
          <a:p>
            <a:pPr marL="457200" marR="0" lvl="0" indent="-279400" algn="l" rtl="0">
              <a:lnSpc>
                <a:spcPct val="100000"/>
              </a:lnSpc>
              <a:spcBef>
                <a:spcPts val="0"/>
              </a:spcBef>
              <a:spcAft>
                <a:spcPts val="0"/>
              </a:spcAft>
              <a:buClr>
                <a:srgbClr val="595959"/>
              </a:buClr>
              <a:buSzPts val="800"/>
              <a:buFont typeface="Arial"/>
              <a:buChar char="●"/>
            </a:pPr>
            <a:r>
              <a:rPr lang="en" sz="1000" b="0" i="0" u="none" strike="noStrike" cap="none">
                <a:solidFill>
                  <a:srgbClr val="374151"/>
                </a:solidFill>
                <a:latin typeface="Roboto"/>
                <a:ea typeface="Roboto"/>
                <a:cs typeface="Roboto"/>
                <a:sym typeface="Roboto"/>
              </a:rPr>
              <a:t>Extracted column names from two DataFrames (byte_file and asm_file)</a:t>
            </a:r>
            <a:endParaRPr sz="1000" b="0" i="0" u="none" strike="noStrike" cap="none">
              <a:solidFill>
                <a:srgbClr val="374151"/>
              </a:solidFill>
              <a:latin typeface="Roboto"/>
              <a:ea typeface="Roboto"/>
              <a:cs typeface="Roboto"/>
              <a:sym typeface="Roboto"/>
            </a:endParaRPr>
          </a:p>
          <a:p>
            <a:pPr marL="457200" marR="0" lvl="0" indent="-279400" algn="l" rtl="0">
              <a:lnSpc>
                <a:spcPct val="100000"/>
              </a:lnSpc>
              <a:spcBef>
                <a:spcPts val="0"/>
              </a:spcBef>
              <a:spcAft>
                <a:spcPts val="0"/>
              </a:spcAft>
              <a:buClr>
                <a:srgbClr val="595959"/>
              </a:buClr>
              <a:buSzPts val="800"/>
              <a:buFont typeface="Arial"/>
              <a:buChar char="●"/>
            </a:pPr>
            <a:r>
              <a:rPr lang="en" sz="1000" b="0" i="0" u="none" strike="noStrike" cap="none">
                <a:solidFill>
                  <a:srgbClr val="374151"/>
                </a:solidFill>
                <a:latin typeface="Roboto"/>
                <a:ea typeface="Roboto"/>
                <a:cs typeface="Roboto"/>
                <a:sym typeface="Roboto"/>
              </a:rPr>
              <a:t>Combined  byte_file and asm_file based on shared 'ID' column into final_df</a:t>
            </a:r>
            <a:endParaRPr sz="1000" b="0" i="0" u="none" strike="noStrike" cap="none">
              <a:solidFill>
                <a:srgbClr val="374151"/>
              </a:solidFill>
              <a:latin typeface="Roboto"/>
              <a:ea typeface="Roboto"/>
              <a:cs typeface="Roboto"/>
              <a:sym typeface="Roboto"/>
            </a:endParaRPr>
          </a:p>
          <a:p>
            <a:pPr marL="457200" marR="0" lvl="0" indent="-279400" algn="l" rtl="0">
              <a:lnSpc>
                <a:spcPct val="100000"/>
              </a:lnSpc>
              <a:spcBef>
                <a:spcPts val="0"/>
              </a:spcBef>
              <a:spcAft>
                <a:spcPts val="0"/>
              </a:spcAft>
              <a:buClr>
                <a:srgbClr val="595959"/>
              </a:buClr>
              <a:buSzPts val="800"/>
              <a:buFont typeface="Arial"/>
              <a:buChar char="●"/>
            </a:pPr>
            <a:r>
              <a:rPr lang="en" sz="1000" b="0" i="0" u="none" strike="noStrike" cap="none">
                <a:solidFill>
                  <a:srgbClr val="374151"/>
                </a:solidFill>
                <a:latin typeface="Roboto"/>
                <a:ea typeface="Roboto"/>
                <a:cs typeface="Roboto"/>
                <a:sym typeface="Roboto"/>
              </a:rPr>
              <a:t>Consolidated final_df with Train_labels DataFrame using 'ID' for data aggregation</a:t>
            </a:r>
            <a:endParaRPr sz="1000" b="0" i="0" u="none" strike="noStrike" cap="none">
              <a:solidFill>
                <a:srgbClr val="374151"/>
              </a:solidFill>
              <a:latin typeface="Roboto"/>
              <a:ea typeface="Roboto"/>
              <a:cs typeface="Roboto"/>
              <a:sym typeface="Roboto"/>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22"/>
          <p:cNvSpPr txBox="1">
            <a:spLocks noGrp="1"/>
          </p:cNvSpPr>
          <p:nvPr>
            <p:ph type="title"/>
          </p:nvPr>
        </p:nvSpPr>
        <p:spPr>
          <a:xfrm>
            <a:off x="1647302" y="2124508"/>
            <a:ext cx="5348922" cy="731400"/>
          </a:xfrm>
          <a:prstGeom prst="rect">
            <a:avLst/>
          </a:prstGeom>
          <a:noFill/>
          <a:ln>
            <a:noFill/>
          </a:ln>
        </p:spPr>
        <p:txBody>
          <a:bodyPr spcFirstLastPara="1" wrap="square" lIns="68575" tIns="34275" rIns="68575" bIns="34275" anchor="ctr" anchorCtr="0">
            <a:normAutofit/>
          </a:bodyPr>
          <a:lstStyle/>
          <a:p>
            <a:pPr marL="0" marR="0" lvl="0" indent="0" algn="l" rtl="0">
              <a:lnSpc>
                <a:spcPct val="90000"/>
              </a:lnSpc>
              <a:spcBef>
                <a:spcPts val="0"/>
              </a:spcBef>
              <a:spcAft>
                <a:spcPts val="0"/>
              </a:spcAft>
              <a:buClr>
                <a:srgbClr val="3F3F3F"/>
              </a:buClr>
              <a:buSzPts val="3000"/>
              <a:buFont typeface="Arial"/>
              <a:buNone/>
            </a:pPr>
            <a:r>
              <a:rPr lang="en"/>
              <a:t>Exploratory Data Analysis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23"/>
          <p:cNvSpPr txBox="1">
            <a:spLocks noGrp="1"/>
          </p:cNvSpPr>
          <p:nvPr>
            <p:ph type="title"/>
          </p:nvPr>
        </p:nvSpPr>
        <p:spPr>
          <a:xfrm>
            <a:off x="243457" y="399545"/>
            <a:ext cx="7862400" cy="7314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SzPts val="3000"/>
              <a:buNone/>
            </a:pPr>
            <a:r>
              <a:rPr lang="en"/>
              <a:t>Check of Balance</a:t>
            </a:r>
            <a:endParaRPr/>
          </a:p>
        </p:txBody>
      </p:sp>
      <p:sp>
        <p:nvSpPr>
          <p:cNvPr id="121" name="Google Shape;121;p23"/>
          <p:cNvSpPr txBox="1"/>
          <p:nvPr/>
        </p:nvSpPr>
        <p:spPr>
          <a:xfrm>
            <a:off x="4378343" y="1224691"/>
            <a:ext cx="4522200" cy="2949300"/>
          </a:xfrm>
          <a:prstGeom prst="rect">
            <a:avLst/>
          </a:prstGeom>
          <a:noFill/>
          <a:ln>
            <a:noFill/>
          </a:ln>
        </p:spPr>
        <p:txBody>
          <a:bodyPr spcFirstLastPara="1" wrap="square" lIns="91425" tIns="91425" rIns="91425" bIns="91425" anchor="t" anchorCtr="0">
            <a:spAutoFit/>
          </a:bodyPr>
          <a:lstStyle/>
          <a:p>
            <a:pPr marL="457200" marR="0" lvl="0" indent="-304800" algn="l" rtl="0">
              <a:lnSpc>
                <a:spcPct val="115000"/>
              </a:lnSpc>
              <a:spcBef>
                <a:spcPts val="1500"/>
              </a:spcBef>
              <a:spcAft>
                <a:spcPts val="0"/>
              </a:spcAft>
              <a:buClr>
                <a:srgbClr val="374151"/>
              </a:buClr>
              <a:buSzPts val="1200"/>
              <a:buFont typeface="Roboto"/>
              <a:buChar char="●"/>
            </a:pPr>
            <a:r>
              <a:rPr lang="en" sz="1200" b="0" i="0" u="none" strike="noStrike" cap="none">
                <a:solidFill>
                  <a:srgbClr val="374151"/>
                </a:solidFill>
                <a:latin typeface="Roboto"/>
                <a:ea typeface="Roboto"/>
                <a:cs typeface="Roboto"/>
                <a:sym typeface="Roboto"/>
              </a:rPr>
              <a:t>The percentages atop each bar denote the relative representation of class labels in the dataset. It's evident that Class 5 constitutes the smallest portion, merely 0.3%, while Class 3 stands out as the most prevalent, encompassing 27.2% of the total instances.</a:t>
            </a:r>
            <a:endParaRPr sz="1200" b="0" i="0" u="none" strike="noStrike" cap="none">
              <a:solidFill>
                <a:srgbClr val="374151"/>
              </a:solidFill>
              <a:latin typeface="Roboto"/>
              <a:ea typeface="Roboto"/>
              <a:cs typeface="Roboto"/>
              <a:sym typeface="Roboto"/>
            </a:endParaRPr>
          </a:p>
          <a:p>
            <a:pPr marL="457200" marR="0" lvl="0" indent="-304800" algn="l" rtl="0">
              <a:lnSpc>
                <a:spcPct val="115000"/>
              </a:lnSpc>
              <a:spcBef>
                <a:spcPts val="0"/>
              </a:spcBef>
              <a:spcAft>
                <a:spcPts val="0"/>
              </a:spcAft>
              <a:buClr>
                <a:srgbClr val="374151"/>
              </a:buClr>
              <a:buSzPts val="1200"/>
              <a:buFont typeface="Roboto"/>
              <a:buChar char="●"/>
            </a:pPr>
            <a:r>
              <a:rPr lang="en" sz="1200" b="0" i="0" u="none" strike="noStrike" cap="none">
                <a:solidFill>
                  <a:srgbClr val="374151"/>
                </a:solidFill>
                <a:latin typeface="Roboto"/>
                <a:ea typeface="Roboto"/>
                <a:cs typeface="Roboto"/>
                <a:sym typeface="Roboto"/>
              </a:rPr>
              <a:t>This distribution clearly indicates a substantial class imbalance within the dataset, where certain classes are significantly underrepresented compared to others.</a:t>
            </a:r>
            <a:endParaRPr sz="1200" b="0" i="0" u="none" strike="noStrike" cap="none">
              <a:solidFill>
                <a:srgbClr val="374151"/>
              </a:solidFill>
              <a:latin typeface="Roboto"/>
              <a:ea typeface="Roboto"/>
              <a:cs typeface="Roboto"/>
              <a:sym typeface="Roboto"/>
            </a:endParaRPr>
          </a:p>
          <a:p>
            <a:pPr marL="457200" marR="0" lvl="0" indent="-304800" algn="l" rtl="0">
              <a:lnSpc>
                <a:spcPct val="115000"/>
              </a:lnSpc>
              <a:spcBef>
                <a:spcPts val="0"/>
              </a:spcBef>
              <a:spcAft>
                <a:spcPts val="0"/>
              </a:spcAft>
              <a:buClr>
                <a:srgbClr val="374151"/>
              </a:buClr>
              <a:buSzPts val="1200"/>
              <a:buFont typeface="Roboto"/>
              <a:buChar char="●"/>
            </a:pPr>
            <a:r>
              <a:rPr lang="en" sz="1200" b="0" i="0" u="none" strike="noStrike" cap="none">
                <a:solidFill>
                  <a:srgbClr val="374151"/>
                </a:solidFill>
                <a:latin typeface="Roboto"/>
                <a:ea typeface="Roboto"/>
                <a:cs typeface="Roboto"/>
                <a:sym typeface="Roboto"/>
              </a:rPr>
              <a:t>The disparity in class distribution underscores the necessity for specialized techniques or strategies to address this imbalance during model training, ensuring a more balanced and accurate learning process.</a:t>
            </a:r>
            <a:endParaRPr sz="1050" b="0" i="0" u="none" strike="noStrike" cap="none">
              <a:solidFill>
                <a:schemeClr val="dk1"/>
              </a:solidFill>
              <a:latin typeface="Microsoft Yahei"/>
              <a:ea typeface="Microsoft Yahei"/>
              <a:cs typeface="Microsoft Yahei"/>
              <a:sym typeface="Microsoft Yahei"/>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22" name="Google Shape;122;p23"/>
          <p:cNvGrpSpPr/>
          <p:nvPr/>
        </p:nvGrpSpPr>
        <p:grpSpPr>
          <a:xfrm>
            <a:off x="243457" y="1318437"/>
            <a:ext cx="4248193" cy="2949300"/>
            <a:chOff x="640750" y="1318437"/>
            <a:chExt cx="3850900" cy="2545314"/>
          </a:xfrm>
        </p:grpSpPr>
        <p:pic>
          <p:nvPicPr>
            <p:cNvPr id="123" name="Google Shape;123;p23"/>
            <p:cNvPicPr preferRelativeResize="0"/>
            <p:nvPr/>
          </p:nvPicPr>
          <p:blipFill rotWithShape="1">
            <a:blip r:embed="rId3">
              <a:alphaModFix/>
            </a:blip>
            <a:srcRect/>
            <a:stretch/>
          </p:blipFill>
          <p:spPr>
            <a:xfrm>
              <a:off x="640750" y="1369225"/>
              <a:ext cx="3850900" cy="2494526"/>
            </a:xfrm>
            <a:prstGeom prst="rect">
              <a:avLst/>
            </a:prstGeom>
            <a:noFill/>
            <a:ln>
              <a:noFill/>
            </a:ln>
          </p:spPr>
        </p:pic>
        <p:sp>
          <p:nvSpPr>
            <p:cNvPr id="124" name="Google Shape;124;p23"/>
            <p:cNvSpPr/>
            <p:nvPr/>
          </p:nvSpPr>
          <p:spPr>
            <a:xfrm>
              <a:off x="765544" y="1318437"/>
              <a:ext cx="1105786" cy="127591"/>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36</TotalTime>
  <Words>1239</Words>
  <Application>Microsoft Office PowerPoint</Application>
  <PresentationFormat>On-screen Show (16:9)</PresentationFormat>
  <Paragraphs>151</Paragraphs>
  <Slides>35</Slides>
  <Notes>35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35</vt:i4>
      </vt:variant>
    </vt:vector>
  </HeadingPairs>
  <TitlesOfParts>
    <vt:vector size="42" baseType="lpstr">
      <vt:lpstr>Microsoft Yahei</vt:lpstr>
      <vt:lpstr>Consolas</vt:lpstr>
      <vt:lpstr>Noto Sans Symbols</vt:lpstr>
      <vt:lpstr>Roboto</vt:lpstr>
      <vt:lpstr>Arial</vt:lpstr>
      <vt:lpstr>Calibri</vt:lpstr>
      <vt:lpstr>Simple Light</vt:lpstr>
      <vt:lpstr>Microsoft Malware Detection</vt:lpstr>
      <vt:lpstr>Introduction</vt:lpstr>
      <vt:lpstr>About Data Set</vt:lpstr>
      <vt:lpstr>ASM and Byte File Structures</vt:lpstr>
      <vt:lpstr>PowerPoint Presentation</vt:lpstr>
      <vt:lpstr>PowerPoint Presentation</vt:lpstr>
      <vt:lpstr>PowerPoint Presentation</vt:lpstr>
      <vt:lpstr>Exploratory Data Analysis</vt:lpstr>
      <vt:lpstr>Check of Balance</vt:lpstr>
      <vt:lpstr>Checking for Likelihood Distributions</vt:lpstr>
      <vt:lpstr>Bytes</vt:lpstr>
      <vt:lpstr>ASM</vt:lpstr>
      <vt:lpstr>T-SNE plot for Byte Unigrams</vt:lpstr>
      <vt:lpstr>T-SNE plots for ASM Unigrams</vt:lpstr>
      <vt:lpstr>T-SNE Plot for ASM+ BYTE Unigrams</vt:lpstr>
      <vt:lpstr>Models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Introducing Pixel Features</vt:lpstr>
      <vt:lpstr>Example of .asm -&gt; .png</vt:lpstr>
      <vt:lpstr>Exploratory Data Analysis </vt:lpstr>
      <vt:lpstr>ASM+BYTE+PIXEL Features</vt:lpstr>
      <vt:lpstr>Test Metrics</vt:lpstr>
      <vt:lpstr>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Malware Detection</dc:title>
  <dc:creator>SRINIVAS</dc:creator>
  <cp:lastModifiedBy>SAI SRINIVAS</cp:lastModifiedBy>
  <cp:revision>2</cp:revision>
  <dcterms:modified xsi:type="dcterms:W3CDTF">2023-12-11T15:25:27Z</dcterms:modified>
</cp:coreProperties>
</file>